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25" r:id="rId1"/>
  </p:sldMasterIdLst>
  <p:sldIdLst>
    <p:sldId id="256" r:id="rId2"/>
    <p:sldId id="283" r:id="rId3"/>
    <p:sldId id="280" r:id="rId4"/>
    <p:sldId id="278" r:id="rId5"/>
    <p:sldId id="284" r:id="rId6"/>
    <p:sldId id="272" r:id="rId7"/>
    <p:sldId id="281" r:id="rId8"/>
    <p:sldId id="274" r:id="rId9"/>
    <p:sldId id="287" r:id="rId10"/>
    <p:sldId id="277" r:id="rId11"/>
    <p:sldId id="276" r:id="rId12"/>
    <p:sldId id="288" r:id="rId13"/>
    <p:sldId id="282" r:id="rId14"/>
    <p:sldId id="285" r:id="rId15"/>
    <p:sldId id="275" r:id="rId16"/>
    <p:sldId id="286" r:id="rId17"/>
    <p:sldId id="279" r:id="rId18"/>
    <p:sldId id="289" r:id="rId19"/>
    <p:sldId id="265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512"/>
    <p:restoredTop sz="94659"/>
  </p:normalViewPr>
  <p:slideViewPr>
    <p:cSldViewPr snapToGrid="0" snapToObjects="1">
      <p:cViewPr varScale="1">
        <p:scale>
          <a:sx n="115" d="100"/>
          <a:sy n="115" d="100"/>
        </p:scale>
        <p:origin x="248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F02AC-7640-0147-A24A-C4B6586F86E0}" type="datetimeFigureOut">
              <a:rPr lang="en-US" smtClean="0"/>
              <a:t>2/23/20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4B3F1-8FFA-1142-B8B1-682F67BED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1337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F02AC-7640-0147-A24A-C4B6586F86E0}" type="datetimeFigureOut">
              <a:rPr lang="en-US" smtClean="0"/>
              <a:t>2/23/20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4B3F1-8FFA-1142-B8B1-682F67BED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503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F02AC-7640-0147-A24A-C4B6586F86E0}" type="datetimeFigureOut">
              <a:rPr lang="en-US" smtClean="0"/>
              <a:t>2/23/20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4B3F1-8FFA-1142-B8B1-682F67BED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7397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buNone/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F02AC-7640-0147-A24A-C4B6586F86E0}" type="datetimeFigureOut">
              <a:rPr lang="en-US" smtClean="0"/>
              <a:t>2/23/20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4B3F1-8FFA-1142-B8B1-682F67BED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4389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F02AC-7640-0147-A24A-C4B6586F86E0}" type="datetimeFigureOut">
              <a:rPr lang="en-US" smtClean="0"/>
              <a:t>2/23/20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4B3F1-8FFA-1142-B8B1-682F67BED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7097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F02AC-7640-0147-A24A-C4B6586F86E0}" type="datetimeFigureOut">
              <a:rPr lang="en-US" smtClean="0"/>
              <a:t>2/23/20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4B3F1-8FFA-1142-B8B1-682F67BED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6830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F02AC-7640-0147-A24A-C4B6586F86E0}" type="datetimeFigureOut">
              <a:rPr lang="en-US" smtClean="0"/>
              <a:t>2/23/20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4B3F1-8FFA-1142-B8B1-682F67BED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0394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F02AC-7640-0147-A24A-C4B6586F86E0}" type="datetimeFigureOut">
              <a:rPr lang="en-US" smtClean="0"/>
              <a:t>2/23/20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4B3F1-8FFA-1142-B8B1-682F67BED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7763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F02AC-7640-0147-A24A-C4B6586F86E0}" type="datetimeFigureOut">
              <a:rPr lang="en-US" smtClean="0"/>
              <a:t>2/23/20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4B3F1-8FFA-1142-B8B1-682F67BED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4001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F02AC-7640-0147-A24A-C4B6586F86E0}" type="datetimeFigureOut">
              <a:rPr lang="en-US" smtClean="0"/>
              <a:t>2/23/20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4B3F1-8FFA-1142-B8B1-682F67BED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205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F02AC-7640-0147-A24A-C4B6586F86E0}" type="datetimeFigureOut">
              <a:rPr lang="en-US" smtClean="0"/>
              <a:t>2/23/20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4B3F1-8FFA-1142-B8B1-682F67BED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1208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F02AC-7640-0147-A24A-C4B6586F86E0}" type="datetimeFigureOut">
              <a:rPr lang="en-US" smtClean="0"/>
              <a:t>2/23/20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4B3F1-8FFA-1142-B8B1-682F67BED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2592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F02AC-7640-0147-A24A-C4B6586F86E0}" type="datetimeFigureOut">
              <a:rPr lang="en-US" smtClean="0"/>
              <a:t>2/23/20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4B3F1-8FFA-1142-B8B1-682F67BED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2514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F02AC-7640-0147-A24A-C4B6586F86E0}" type="datetimeFigureOut">
              <a:rPr lang="en-US" smtClean="0"/>
              <a:t>2/23/20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4B3F1-8FFA-1142-B8B1-682F67BED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6489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F02AC-7640-0147-A24A-C4B6586F86E0}" type="datetimeFigureOut">
              <a:rPr lang="en-US" smtClean="0"/>
              <a:t>2/23/20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4B3F1-8FFA-1142-B8B1-682F67BED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7217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F02AC-7640-0147-A24A-C4B6586F86E0}" type="datetimeFigureOut">
              <a:rPr lang="en-US" smtClean="0"/>
              <a:t>2/23/20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4B3F1-8FFA-1142-B8B1-682F67BED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8224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fld id="{861F02AC-7640-0147-A24A-C4B6586F86E0}" type="datetimeFigureOut">
              <a:rPr lang="en-US" smtClean="0"/>
              <a:t>2/23/20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fld id="{1D04B3F1-8FFA-1142-B8B1-682F67BED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1064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861F02AC-7640-0147-A24A-C4B6586F86E0}" type="datetimeFigureOut">
              <a:rPr lang="en-US" smtClean="0"/>
              <a:t>2/23/20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1D04B3F1-8FFA-1142-B8B1-682F67BED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71663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26" r:id="rId1"/>
    <p:sldLayoutId id="2147483927" r:id="rId2"/>
    <p:sldLayoutId id="2147483928" r:id="rId3"/>
    <p:sldLayoutId id="2147483929" r:id="rId4"/>
    <p:sldLayoutId id="2147483930" r:id="rId5"/>
    <p:sldLayoutId id="2147483931" r:id="rId6"/>
    <p:sldLayoutId id="2147483932" r:id="rId7"/>
    <p:sldLayoutId id="2147483933" r:id="rId8"/>
    <p:sldLayoutId id="2147483934" r:id="rId9"/>
    <p:sldLayoutId id="2147483935" r:id="rId10"/>
    <p:sldLayoutId id="2147483936" r:id="rId11"/>
    <p:sldLayoutId id="2147483937" r:id="rId12"/>
    <p:sldLayoutId id="2147483938" r:id="rId13"/>
    <p:sldLayoutId id="2147483939" r:id="rId14"/>
    <p:sldLayoutId id="2147483940" r:id="rId15"/>
    <p:sldLayoutId id="2147483941" r:id="rId16"/>
    <p:sldLayoutId id="2147483942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6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20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8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6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eg"/><Relationship Id="rId4" Type="http://schemas.openxmlformats.org/officeDocument/2006/relationships/hyperlink" Target="https://www.google.com/imgres?imgurl=https%3A%2F%2Fupload.wikimedia.org%2Fwikipedia%2Fcommons%2F8%2F88%2FTom_Osborne_US_Congress_portrait.jpg&amp;imgrefurl=https%3A%2F%2Fen.wikipedia.org%2Fwiki%2FTom_Osborne&amp;docid=xEdIdddTFilMSM&amp;tbnid=0SJkIwaINHOG-M%3A&amp;vet=10ahUKEwiX-sqoxJbnAhUKbc0KHYWEDh4QMwhgKAgwCA..i&amp;w=449&amp;h=548&amp;bih=687&amp;biw=1200&amp;q=tom%20osborne%20nebraska&amp;ved=0ahUKEwiX-sqoxJbnAhUKbc0KHYWEDh4QMwhgKAgwCA&amp;iact=mrc&amp;uact=8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youtube.com/watch?v=Hg8Oej-m9hc&amp;feature=youtu.be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google.com/imgres?imgurl=https%3A%2F%2Fcdn3.vectorstock.com%2Fi%2F1000x1000%2F71%2F92%2Fsilhouette-of-a-superhero-with-red-cape-posing-vector-23697192.jpg&amp;imgrefurl=https%3A%2F%2Fwww.vectorstock.com%2Froyalty-free-vector%2Fsilhouette-of-a-superhero-with-red-cape-posing-vector-23697192&amp;docid=nuNsZDqwAvrLzM&amp;tbnid=-Gn5VH5mk2LtOM%3A&amp;vet=10ahUKEwjKvsnIvZbnAhWSGM0KHdTyDeMQMwhtKAIwAg..i&amp;w=1000&amp;h=780&amp;bih=687&amp;biw=1200&amp;q=hero%20with%20cape&amp;ved=0ahUKEwjKvsnIvZbnAhWSGM0KHdTyDeMQMwhtKAIwAg&amp;iact=mrc&amp;uact=8" TargetMode="External"/><Relationship Id="rId5" Type="http://schemas.openxmlformats.org/officeDocument/2006/relationships/image" Target="../media/image4.jpeg"/><Relationship Id="rId4" Type="http://schemas.openxmlformats.org/officeDocument/2006/relationships/hyperlink" Target="https://www.google.com/imgres?imgurl=https%3A%2F%2Fcdn4.vectorstock.com%2Fi%2F1000x1000%2F81%2F48%2Ffemale-superhero-silhouette-with-cape-in-action-vector-25728148.jpg&amp;imgrefurl=https%3A%2F%2Fwww.vectorstock.com%2Froyalty-free-vector%2Ffemale-superhero-silhouette-with-cape-in-action-vector-25728148&amp;docid=HCjfzmuQ1aF81M&amp;tbnid=Pb3rjPuIJkwK9M%3A&amp;vet=10ahUKEwjKvsnIvZbnAhWSGM0KHdTyDeMQMwh6KAcwBw..i&amp;w=1000&amp;h=780&amp;bih=687&amp;biw=1200&amp;q=hero%20with%20cape&amp;ved=0ahUKEwjKvsnIvZbnAhWSGM0KHdTyDeMQMwh6KAcwBw&amp;iact=mrc&amp;uact=8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mailto:skasal@gmail.com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tiff"/><Relationship Id="rId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mailto:jenniferjohnsonforensiclnc@gmail.com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C46EF0-D691-094B-BBAB-F8C0848632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51012" y="1271589"/>
            <a:ext cx="8676222" cy="2538412"/>
          </a:xfrm>
        </p:spPr>
        <p:txBody>
          <a:bodyPr>
            <a:normAutofit/>
          </a:bodyPr>
          <a:lstStyle/>
          <a:p>
            <a:r>
              <a:rPr lang="en-US" b="1" dirty="0">
                <a:latin typeface="Bookman Old Style" panose="02050604050505020204" pitchFamily="18" charset="0"/>
              </a:rPr>
              <a:t>Utilizing expert witnesses to defend sex assault cases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E3D157-C437-2D40-8E63-6A82DBB0BC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51012" y="4391021"/>
            <a:ext cx="8676222" cy="1195390"/>
          </a:xfrm>
        </p:spPr>
        <p:txBody>
          <a:bodyPr>
            <a:noAutofit/>
          </a:bodyPr>
          <a:lstStyle/>
          <a:p>
            <a:r>
              <a:rPr lang="en-US" sz="2400" dirty="0">
                <a:latin typeface="Bookman Old Style" panose="02050604050505020204" pitchFamily="18" charset="0"/>
              </a:rPr>
              <a:t>John S. Berry, Berry Law Firm</a:t>
            </a:r>
          </a:p>
          <a:p>
            <a:r>
              <a:rPr lang="en-US" sz="2400" dirty="0">
                <a:latin typeface="Bookman Old Style" panose="02050604050505020204" pitchFamily="18" charset="0"/>
              </a:rPr>
              <a:t>Mallory N. Hughes, Dornan Law Team</a:t>
            </a:r>
          </a:p>
          <a:p>
            <a:r>
              <a:rPr lang="en-US" sz="2400" dirty="0">
                <a:latin typeface="Bookman Old Style" panose="02050604050505020204" pitchFamily="18" charset="0"/>
              </a:rPr>
              <a:t>Lincoln and Omaha, NE</a:t>
            </a:r>
          </a:p>
        </p:txBody>
      </p:sp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D4AB2A79-8263-7946-8342-5A01AFC62D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943" y="5678074"/>
            <a:ext cx="886917" cy="886917"/>
          </a:xfrm>
          <a:prstGeom prst="rect">
            <a:avLst/>
          </a:prstGeom>
        </p:spPr>
      </p:pic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D436B206-10BB-E944-A172-BCA88EDD3A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93352" y="5740286"/>
            <a:ext cx="824705" cy="824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2648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C46EF0-D691-094B-BBAB-F8C0848632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6334" y="-1098386"/>
            <a:ext cx="11439331" cy="2538412"/>
          </a:xfrm>
        </p:spPr>
        <p:txBody>
          <a:bodyPr>
            <a:normAutofit/>
          </a:bodyPr>
          <a:lstStyle/>
          <a:p>
            <a:r>
              <a:rPr lang="en-US" sz="5400" b="1" dirty="0" err="1">
                <a:latin typeface="Bookman Old Style" panose="02050604050505020204" pitchFamily="18" charset="0"/>
              </a:rPr>
              <a:t>Dna</a:t>
            </a:r>
            <a:r>
              <a:rPr lang="en-US" sz="5400" b="1" dirty="0">
                <a:latin typeface="Bookman Old Style" panose="02050604050505020204" pitchFamily="18" charset="0"/>
              </a:rPr>
              <a:t> expert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4DA27AF-BE35-6C45-AC81-DAA4FD8686B8}"/>
              </a:ext>
            </a:extLst>
          </p:cNvPr>
          <p:cNvSpPr txBox="1"/>
          <p:nvPr/>
        </p:nvSpPr>
        <p:spPr>
          <a:xfrm>
            <a:off x="568421" y="1597217"/>
            <a:ext cx="1052493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Bookman Old Style" panose="02050604050505020204" pitchFamily="18" charset="0"/>
              </a:rPr>
              <a:t>Analyze results</a:t>
            </a:r>
          </a:p>
          <a:p>
            <a:endParaRPr lang="en-US" sz="2400" dirty="0">
              <a:latin typeface="Bookman Old Style" panose="020506040505050202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Bookman Old Style" panose="02050604050505020204" pitchFamily="18" charset="0"/>
              </a:rPr>
              <a:t>Absence of DNA</a:t>
            </a:r>
          </a:p>
          <a:p>
            <a:endParaRPr lang="en-US" sz="2400" dirty="0">
              <a:latin typeface="Bookman Old Style" panose="020506040505050202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Bookman Old Style" panose="02050604050505020204" pitchFamily="18" charset="0"/>
              </a:rPr>
              <a:t>DNA in pre-ejaculatory fluid</a:t>
            </a:r>
          </a:p>
          <a:p>
            <a:endParaRPr lang="en-US" sz="2400" dirty="0">
              <a:latin typeface="Bookman Old Style" panose="020506040505050202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Bookman Old Style" panose="02050604050505020204" pitchFamily="18" charset="0"/>
              </a:rPr>
              <a:t>Anything Forensic Nurse Examiner not qualified to discuss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Bookman Old Style" panose="020506040505050202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Bookman Old Style" panose="02050604050505020204" pitchFamily="18" charset="0"/>
            </a:endParaRPr>
          </a:p>
        </p:txBody>
      </p:sp>
      <p:pic>
        <p:nvPicPr>
          <p:cNvPr id="4" name="Picture 3" descr="A close up of a sign&#10;&#10;Description automatically generated">
            <a:extLst>
              <a:ext uri="{FF2B5EF4-FFF2-40B4-BE49-F238E27FC236}">
                <a16:creationId xmlns:a16="http://schemas.microsoft.com/office/drawing/2014/main" id="{F996639C-F084-D244-A1C6-530C634E76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943" y="5678074"/>
            <a:ext cx="886917" cy="886917"/>
          </a:xfrm>
          <a:prstGeom prst="rect">
            <a:avLst/>
          </a:prstGeom>
        </p:spPr>
      </p:pic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4676AF71-10A4-2244-8C91-E7E0FBD834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93352" y="5740286"/>
            <a:ext cx="824705" cy="824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2229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C46EF0-D691-094B-BBAB-F8C0848632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80773" y="43978"/>
            <a:ext cx="9253897" cy="1130921"/>
          </a:xfrm>
        </p:spPr>
        <p:txBody>
          <a:bodyPr>
            <a:normAutofit fontScale="90000"/>
          </a:bodyPr>
          <a:lstStyle/>
          <a:p>
            <a:r>
              <a:rPr lang="en-US" sz="4000" b="1" dirty="0">
                <a:latin typeface="Bookman Old Style" panose="02050604050505020204" pitchFamily="18" charset="0"/>
              </a:rPr>
              <a:t>Psychologist &amp; PSYCHIATRISTS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4DA27AF-BE35-6C45-AC81-DAA4FD8686B8}"/>
              </a:ext>
            </a:extLst>
          </p:cNvPr>
          <p:cNvSpPr txBox="1"/>
          <p:nvPr/>
        </p:nvSpPr>
        <p:spPr>
          <a:xfrm>
            <a:off x="980773" y="1174899"/>
            <a:ext cx="10524931" cy="69557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Bookman Old Style" panose="02050604050505020204" pitchFamily="18" charset="0"/>
              </a:rPr>
              <a:t>Quality of Forensic Interviews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Bookman Old Style" panose="02050604050505020204" pitchFamily="18" charset="0"/>
              </a:rPr>
              <a:t>Exploring Alternate Hypotheses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Bookman Old Style" panose="02050604050505020204" pitchFamily="18" charset="0"/>
              </a:rPr>
              <a:t>Biasing factors </a:t>
            </a:r>
          </a:p>
          <a:p>
            <a:endParaRPr lang="en-US" sz="2200" dirty="0">
              <a:latin typeface="Bookman Old Style" panose="020506040505050202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Bookman Old Style" panose="02050604050505020204" pitchFamily="18" charset="0"/>
              </a:rPr>
              <a:t>Issues with interrogation/false confession</a:t>
            </a:r>
          </a:p>
          <a:p>
            <a:endParaRPr lang="en-US" sz="2200" dirty="0">
              <a:latin typeface="Bookman Old Style" panose="020506040505050202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Bookman Old Style" panose="02050604050505020204" pitchFamily="18" charset="0"/>
              </a:rPr>
              <a:t>Scientific discussion re: why children lie (factors that play a role)</a:t>
            </a:r>
          </a:p>
          <a:p>
            <a:endParaRPr lang="en-US" sz="2200" dirty="0">
              <a:latin typeface="Bookman Old Style" panose="020506040505050202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Bookman Old Style" panose="02050604050505020204" pitchFamily="18" charset="0"/>
              </a:rPr>
              <a:t>Refuting testimony of a State expert re: delayed disclosure</a:t>
            </a:r>
          </a:p>
          <a:p>
            <a:endParaRPr lang="en-US" sz="2200" dirty="0">
              <a:latin typeface="Bookman Old Style" panose="020506040505050202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Bookman Old Style" panose="02050604050505020204" pitchFamily="18" charset="0"/>
              </a:rPr>
              <a:t>Accuser mental health diagnoses/history of juvenile delinquency</a:t>
            </a:r>
          </a:p>
          <a:p>
            <a:endParaRPr lang="en-US" sz="2200" dirty="0">
              <a:latin typeface="Bookman Old Style" panose="020506040505050202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Bookman Old Style" panose="02050604050505020204" pitchFamily="18" charset="0"/>
              </a:rPr>
              <a:t>Trauma-informed/“start by believing” interview methods</a:t>
            </a:r>
          </a:p>
          <a:p>
            <a:endParaRPr lang="en-US" sz="2200" dirty="0">
              <a:latin typeface="Bookman Old Style" panose="020506040505050202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i="1" dirty="0">
                <a:latin typeface="Bookman Old Style" panose="02050604050505020204" pitchFamily="18" charset="0"/>
              </a:rPr>
              <a:t>Daubert</a:t>
            </a:r>
            <a:endParaRPr lang="en-US" sz="2200" dirty="0">
              <a:latin typeface="Bookman Old Style" panose="02050604050505020204" pitchFamily="18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Bookman Old Style" panose="02050604050505020204" pitchFamily="18" charset="0"/>
              </a:rPr>
              <a:t>Assisting Trier of Fact/Opinion on Ultimate Issue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Bookman Old Style" panose="02050604050505020204" pitchFamily="18" charset="0"/>
              </a:rPr>
              <a:t>Prepping your expert for the </a:t>
            </a:r>
            <a:r>
              <a:rPr lang="en-US" sz="2200" i="1" dirty="0">
                <a:latin typeface="Bookman Old Style" panose="02050604050505020204" pitchFamily="18" charset="0"/>
              </a:rPr>
              <a:t>Daubert</a:t>
            </a:r>
            <a:r>
              <a:rPr lang="en-US" sz="2200" dirty="0">
                <a:latin typeface="Bookman Old Style" panose="02050604050505020204" pitchFamily="18" charset="0"/>
              </a:rPr>
              <a:t> Hearing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Bookman Old Style" panose="020506040505050202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Bookman Old Style" panose="020506040505050202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Bookman Old Style" panose="02050604050505020204" pitchFamily="18" charset="0"/>
            </a:endParaRPr>
          </a:p>
        </p:txBody>
      </p:sp>
      <p:pic>
        <p:nvPicPr>
          <p:cNvPr id="4" name="Picture 3" descr="A close up of a sign&#10;&#10;Description automatically generated">
            <a:extLst>
              <a:ext uri="{FF2B5EF4-FFF2-40B4-BE49-F238E27FC236}">
                <a16:creationId xmlns:a16="http://schemas.microsoft.com/office/drawing/2014/main" id="{F996639C-F084-D244-A1C6-530C634E76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943" y="5678074"/>
            <a:ext cx="886917" cy="886917"/>
          </a:xfrm>
          <a:prstGeom prst="rect">
            <a:avLst/>
          </a:prstGeom>
        </p:spPr>
      </p:pic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4676AF71-10A4-2244-8C91-E7E0FBD834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93352" y="5740286"/>
            <a:ext cx="824705" cy="824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2219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C46EF0-D691-094B-BBAB-F8C0848632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6334" y="-671015"/>
            <a:ext cx="11439331" cy="2538412"/>
          </a:xfrm>
        </p:spPr>
        <p:txBody>
          <a:bodyPr>
            <a:normAutofit/>
          </a:bodyPr>
          <a:lstStyle/>
          <a:p>
            <a:r>
              <a:rPr lang="en-US" sz="5400" b="1" dirty="0">
                <a:latin typeface="Bookman Old Style" panose="02050604050505020204" pitchFamily="18" charset="0"/>
              </a:rPr>
              <a:t>sleep specialists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4DA27AF-BE35-6C45-AC81-DAA4FD8686B8}"/>
              </a:ext>
            </a:extLst>
          </p:cNvPr>
          <p:cNvSpPr txBox="1"/>
          <p:nvPr/>
        </p:nvSpPr>
        <p:spPr>
          <a:xfrm>
            <a:off x="1160860" y="2138331"/>
            <a:ext cx="10524931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>
                <a:latin typeface="Bookman Old Style" panose="02050604050505020204" pitchFamily="18" charset="0"/>
              </a:rPr>
              <a:t>Allegations stemming from middle of the night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>
                <a:latin typeface="Bookman Old Style" panose="02050604050505020204" pitchFamily="18" charset="0"/>
              </a:rPr>
              <a:t>Known or suspected sleep disorders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3200" dirty="0">
                <a:latin typeface="Bookman Old Style" panose="02050604050505020204" pitchFamily="18" charset="0"/>
              </a:rPr>
              <a:t>Accuser or Accused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>
                <a:latin typeface="Bookman Old Style" panose="02050604050505020204" pitchFamily="18" charset="0"/>
              </a:rPr>
              <a:t>Pieces of allegations that conflict with reality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>
                <a:latin typeface="Bookman Old Style" panose="02050604050505020204" pitchFamily="18" charset="0"/>
              </a:rPr>
              <a:t>Sleep cycles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>
                <a:latin typeface="Bookman Old Style" panose="02050604050505020204" pitchFamily="18" charset="0"/>
              </a:rPr>
              <a:t>Lack of sleep resulting in intensive dreams/nightmares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Bookman Old Style" panose="020506040505050202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Bookman Old Style" panose="020506040505050202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Bookman Old Style" panose="02050604050505020204" pitchFamily="18" charset="0"/>
            </a:endParaRPr>
          </a:p>
        </p:txBody>
      </p:sp>
      <p:pic>
        <p:nvPicPr>
          <p:cNvPr id="4" name="Picture 3" descr="A close up of a sign&#10;&#10;Description automatically generated">
            <a:extLst>
              <a:ext uri="{FF2B5EF4-FFF2-40B4-BE49-F238E27FC236}">
                <a16:creationId xmlns:a16="http://schemas.microsoft.com/office/drawing/2014/main" id="{F996639C-F084-D244-A1C6-530C634E76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943" y="5678074"/>
            <a:ext cx="886917" cy="886917"/>
          </a:xfrm>
          <a:prstGeom prst="rect">
            <a:avLst/>
          </a:prstGeom>
        </p:spPr>
      </p:pic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4676AF71-10A4-2244-8C91-E7E0FBD834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93352" y="5740286"/>
            <a:ext cx="824705" cy="824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5413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C46EF0-D691-094B-BBAB-F8C0848632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6334" y="-1098386"/>
            <a:ext cx="11439331" cy="2538412"/>
          </a:xfrm>
        </p:spPr>
        <p:txBody>
          <a:bodyPr>
            <a:normAutofit/>
          </a:bodyPr>
          <a:lstStyle/>
          <a:p>
            <a:r>
              <a:rPr lang="en-US" sz="5400" b="1" dirty="0">
                <a:latin typeface="Bookman Old Style" panose="02050604050505020204" pitchFamily="18" charset="0"/>
              </a:rPr>
              <a:t>Polygraph Expert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4DA27AF-BE35-6C45-AC81-DAA4FD8686B8}"/>
              </a:ext>
            </a:extLst>
          </p:cNvPr>
          <p:cNvSpPr txBox="1"/>
          <p:nvPr/>
        </p:nvSpPr>
        <p:spPr>
          <a:xfrm>
            <a:off x="746449" y="1735494"/>
            <a:ext cx="10524931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en-US" sz="3600" dirty="0">
                <a:latin typeface="Bookman Old Style" panose="02050604050505020204" pitchFamily="18" charset="0"/>
              </a:rPr>
              <a:t>Have client take a private polygraph</a:t>
            </a:r>
          </a:p>
          <a:p>
            <a:pPr marL="514350" indent="-514350">
              <a:buAutoNum type="arabicPeriod"/>
            </a:pPr>
            <a:r>
              <a:rPr lang="en-US" sz="3600" dirty="0">
                <a:latin typeface="Bookman Old Style" panose="02050604050505020204" pitchFamily="18" charset="0"/>
              </a:rPr>
              <a:t>If client passes, have a polygraph expert review</a:t>
            </a:r>
          </a:p>
          <a:p>
            <a:pPr marL="514350" indent="-514350">
              <a:buAutoNum type="arabicPeriod"/>
            </a:pPr>
            <a:r>
              <a:rPr lang="en-US" sz="3600" dirty="0">
                <a:latin typeface="Bookman Old Style" panose="02050604050505020204" pitchFamily="18" charset="0"/>
              </a:rPr>
              <a:t>Notify prosecutor?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600" dirty="0">
                <a:latin typeface="Bookman Old Style" panose="02050604050505020204" pitchFamily="18" charset="0"/>
              </a:rPr>
              <a:t>Do not consent to a government polygraph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600" dirty="0">
                <a:latin typeface="Bookman Old Style" panose="02050604050505020204" pitchFamily="18" charset="0"/>
              </a:rPr>
              <a:t>Prepare for Daubert challenge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Bookman Old Style" panose="020506040505050202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Bookman Old Style" panose="020506040505050202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Bookman Old Style" panose="02050604050505020204" pitchFamily="18" charset="0"/>
            </a:endParaRPr>
          </a:p>
        </p:txBody>
      </p:sp>
      <p:pic>
        <p:nvPicPr>
          <p:cNvPr id="4" name="Picture 3" descr="A close up of a sign&#10;&#10;Description automatically generated">
            <a:extLst>
              <a:ext uri="{FF2B5EF4-FFF2-40B4-BE49-F238E27FC236}">
                <a16:creationId xmlns:a16="http://schemas.microsoft.com/office/drawing/2014/main" id="{F996639C-F084-D244-A1C6-530C634E76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943" y="5678074"/>
            <a:ext cx="886917" cy="886917"/>
          </a:xfrm>
          <a:prstGeom prst="rect">
            <a:avLst/>
          </a:prstGeom>
        </p:spPr>
      </p:pic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4676AF71-10A4-2244-8C91-E7E0FBD834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93352" y="5740286"/>
            <a:ext cx="824705" cy="824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5433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C46EF0-D691-094B-BBAB-F8C0848632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60302" y="17092"/>
            <a:ext cx="7131698" cy="4018052"/>
          </a:xfrm>
        </p:spPr>
        <p:txBody>
          <a:bodyPr>
            <a:normAutofit/>
          </a:bodyPr>
          <a:lstStyle/>
          <a:p>
            <a:r>
              <a:rPr lang="en-US" sz="6600" b="1" dirty="0">
                <a:latin typeface="Bookman Old Style" panose="02050604050505020204" pitchFamily="18" charset="0"/>
              </a:rPr>
              <a:t>Character “Experts”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4DA27AF-BE35-6C45-AC81-DAA4FD8686B8}"/>
              </a:ext>
            </a:extLst>
          </p:cNvPr>
          <p:cNvSpPr txBox="1"/>
          <p:nvPr/>
        </p:nvSpPr>
        <p:spPr>
          <a:xfrm>
            <a:off x="746449" y="1735494"/>
            <a:ext cx="1052493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Bookman Old Style" panose="02050604050505020204" pitchFamily="18" charset="0"/>
              </a:rPr>
              <a:t>INSERT</a:t>
            </a:r>
          </a:p>
          <a:p>
            <a:endParaRPr lang="en-US" sz="2400" dirty="0">
              <a:latin typeface="Bookman Old Style" panose="020506040505050202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Bookman Old Style" panose="02050604050505020204" pitchFamily="18" charset="0"/>
              </a:rPr>
              <a:t>INSERT</a:t>
            </a:r>
          </a:p>
          <a:p>
            <a:endParaRPr lang="en-US" sz="2400" dirty="0">
              <a:latin typeface="Bookman Old Style" panose="020506040505050202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Bookman Old Style" panose="02050604050505020204" pitchFamily="18" charset="0"/>
              </a:rPr>
              <a:t>INSERT</a:t>
            </a:r>
          </a:p>
          <a:p>
            <a:endParaRPr lang="en-US" sz="2400" dirty="0">
              <a:latin typeface="Bookman Old Style" panose="020506040505050202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Bookman Old Style" panose="02050604050505020204" pitchFamily="18" charset="0"/>
              </a:rPr>
              <a:t>INSERT</a:t>
            </a:r>
          </a:p>
          <a:p>
            <a:endParaRPr lang="en-US" sz="2400" dirty="0">
              <a:latin typeface="Bookman Old Style" panose="020506040505050202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Bookman Old Style" panose="02050604050505020204" pitchFamily="18" charset="0"/>
              </a:rPr>
              <a:t>INSERT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Bookman Old Style" panose="020506040505050202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Bookman Old Style" panose="020506040505050202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Bookman Old Style" panose="02050604050505020204" pitchFamily="18" charset="0"/>
            </a:endParaRPr>
          </a:p>
        </p:txBody>
      </p:sp>
      <p:pic>
        <p:nvPicPr>
          <p:cNvPr id="4" name="Picture 3" descr="A close up of a sign&#10;&#10;Description automatically generated">
            <a:extLst>
              <a:ext uri="{FF2B5EF4-FFF2-40B4-BE49-F238E27FC236}">
                <a16:creationId xmlns:a16="http://schemas.microsoft.com/office/drawing/2014/main" id="{F996639C-F084-D244-A1C6-530C634E76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943" y="5678074"/>
            <a:ext cx="886917" cy="886917"/>
          </a:xfrm>
          <a:prstGeom prst="rect">
            <a:avLst/>
          </a:prstGeom>
        </p:spPr>
      </p:pic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4676AF71-10A4-2244-8C91-E7E0FBD834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93352" y="5740286"/>
            <a:ext cx="824705" cy="824705"/>
          </a:xfrm>
          <a:prstGeom prst="rect">
            <a:avLst/>
          </a:prstGeom>
        </p:spPr>
      </p:pic>
      <p:pic>
        <p:nvPicPr>
          <p:cNvPr id="7" name="Picture 3" descr="Image result for tom osborne nebraska">
            <a:hlinkClick r:id="rId4"/>
            <a:extLst>
              <a:ext uri="{FF2B5EF4-FFF2-40B4-BE49-F238E27FC236}">
                <a16:creationId xmlns:a16="http://schemas.microsoft.com/office/drawing/2014/main" id="{912A854D-A723-CF47-B9F5-4E87F057B2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15" r="2" b="2"/>
          <a:stretch/>
        </p:blipFill>
        <p:spPr bwMode="auto">
          <a:xfrm>
            <a:off x="0" y="304810"/>
            <a:ext cx="5840963" cy="6649465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83004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C46EF0-D691-094B-BBAB-F8C0848632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3943" y="-526630"/>
            <a:ext cx="11439331" cy="2538412"/>
          </a:xfrm>
        </p:spPr>
        <p:txBody>
          <a:bodyPr>
            <a:normAutofit/>
          </a:bodyPr>
          <a:lstStyle/>
          <a:p>
            <a:r>
              <a:rPr lang="en-US" sz="5400" b="1" dirty="0">
                <a:latin typeface="Bookman Old Style" panose="02050604050505020204" pitchFamily="18" charset="0"/>
              </a:rPr>
              <a:t>The Real Expert: Your client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4DA27AF-BE35-6C45-AC81-DAA4FD8686B8}"/>
              </a:ext>
            </a:extLst>
          </p:cNvPr>
          <p:cNvSpPr txBox="1"/>
          <p:nvPr/>
        </p:nvSpPr>
        <p:spPr>
          <a:xfrm>
            <a:off x="980773" y="2410007"/>
            <a:ext cx="1052493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en-US" sz="3200" dirty="0">
                <a:latin typeface="Bookman Old Style" panose="02050604050505020204" pitchFamily="18" charset="0"/>
              </a:rPr>
              <a:t>Does your client need to explain the “dirty call”</a:t>
            </a:r>
          </a:p>
          <a:p>
            <a:pPr marL="514350" indent="-514350">
              <a:buAutoNum type="arabicPeriod"/>
            </a:pPr>
            <a:r>
              <a:rPr lang="en-US" sz="3200" dirty="0">
                <a:latin typeface="Bookman Old Style" panose="02050604050505020204" pitchFamily="18" charset="0"/>
              </a:rPr>
              <a:t>What is on your client’s phone</a:t>
            </a:r>
          </a:p>
          <a:p>
            <a:pPr marL="514350" indent="-514350">
              <a:buAutoNum type="arabicPeriod"/>
            </a:pPr>
            <a:r>
              <a:rPr lang="en-US" sz="3200" dirty="0">
                <a:latin typeface="Bookman Old Style" panose="02050604050505020204" pitchFamily="18" charset="0"/>
              </a:rPr>
              <a:t>Did your client provide a statement</a:t>
            </a:r>
          </a:p>
          <a:p>
            <a:pPr marL="514350" indent="-514350">
              <a:buAutoNum type="arabicPeriod"/>
            </a:pPr>
            <a:r>
              <a:rPr lang="en-US" sz="3200" dirty="0">
                <a:latin typeface="Bookman Old Style" panose="02050604050505020204" pitchFamily="18" charset="0"/>
              </a:rPr>
              <a:t>What can your client possibly say to help</a:t>
            </a:r>
          </a:p>
          <a:p>
            <a:pPr marL="514350" indent="-514350">
              <a:buAutoNum type="arabicPeriod"/>
            </a:pPr>
            <a:r>
              <a:rPr lang="en-US" sz="3200" dirty="0">
                <a:latin typeface="Bookman Old Style" panose="02050604050505020204" pitchFamily="18" charset="0"/>
              </a:rPr>
              <a:t>Risk assessment</a:t>
            </a:r>
          </a:p>
          <a:p>
            <a:pPr marL="514350" indent="-514350">
              <a:buAutoNum type="arabicPeriod"/>
            </a:pPr>
            <a:r>
              <a:rPr lang="en-US" sz="3200" dirty="0">
                <a:latin typeface="Bookman Old Style" panose="02050604050505020204" pitchFamily="18" charset="0"/>
              </a:rPr>
              <a:t>Does the client want to testify</a:t>
            </a:r>
          </a:p>
          <a:p>
            <a:endParaRPr lang="en-US" sz="2400" dirty="0">
              <a:latin typeface="Bookman Old Style" panose="020506040505050202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Bookman Old Style" panose="020506040505050202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Bookman Old Style" panose="020506040505050202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Bookman Old Style" panose="02050604050505020204" pitchFamily="18" charset="0"/>
            </a:endParaRPr>
          </a:p>
        </p:txBody>
      </p:sp>
      <p:pic>
        <p:nvPicPr>
          <p:cNvPr id="4" name="Picture 3" descr="A close up of a sign&#10;&#10;Description automatically generated">
            <a:extLst>
              <a:ext uri="{FF2B5EF4-FFF2-40B4-BE49-F238E27FC236}">
                <a16:creationId xmlns:a16="http://schemas.microsoft.com/office/drawing/2014/main" id="{F996639C-F084-D244-A1C6-530C634E76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943" y="5678074"/>
            <a:ext cx="886917" cy="886917"/>
          </a:xfrm>
          <a:prstGeom prst="rect">
            <a:avLst/>
          </a:prstGeom>
        </p:spPr>
      </p:pic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4676AF71-10A4-2244-8C91-E7E0FBD834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93352" y="5740286"/>
            <a:ext cx="824705" cy="824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2273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C46EF0-D691-094B-BBAB-F8C0848632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6334" y="-1098386"/>
            <a:ext cx="11439331" cy="2538412"/>
          </a:xfrm>
        </p:spPr>
        <p:txBody>
          <a:bodyPr>
            <a:normAutofit/>
          </a:bodyPr>
          <a:lstStyle/>
          <a:p>
            <a:r>
              <a:rPr lang="en-US" sz="5400" b="1" dirty="0">
                <a:latin typeface="Bookman Old Style" panose="02050604050505020204" pitchFamily="18" charset="0"/>
              </a:rPr>
              <a:t>EXPERTS FOR MITIGATION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4DA27AF-BE35-6C45-AC81-DAA4FD8686B8}"/>
              </a:ext>
            </a:extLst>
          </p:cNvPr>
          <p:cNvSpPr txBox="1"/>
          <p:nvPr/>
        </p:nvSpPr>
        <p:spPr>
          <a:xfrm>
            <a:off x="746449" y="1735494"/>
            <a:ext cx="10524931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Bookman Old Style" panose="02050604050505020204" pitchFamily="18" charset="0"/>
              </a:rPr>
              <a:t>1. Psychosexual Evaluations</a:t>
            </a:r>
          </a:p>
          <a:p>
            <a:endParaRPr lang="en-US" sz="2800" dirty="0">
              <a:latin typeface="Bookman Old Style" panose="02050604050505020204" pitchFamily="18" charset="0"/>
            </a:endParaRPr>
          </a:p>
          <a:p>
            <a:r>
              <a:rPr lang="en-US" sz="2800" dirty="0">
                <a:latin typeface="Bookman Old Style" panose="02050604050505020204" pitchFamily="18" charset="0"/>
              </a:rPr>
              <a:t>2. Mental Health Diagnoses</a:t>
            </a:r>
          </a:p>
          <a:p>
            <a:endParaRPr lang="en-US" sz="2800" dirty="0">
              <a:latin typeface="Bookman Old Style" panose="02050604050505020204" pitchFamily="18" charset="0"/>
            </a:endParaRPr>
          </a:p>
          <a:p>
            <a:r>
              <a:rPr lang="en-US" sz="2800" dirty="0">
                <a:latin typeface="Bookman Old Style" panose="02050604050505020204" pitchFamily="18" charset="0"/>
              </a:rPr>
              <a:t>3. Treating Physicians</a:t>
            </a:r>
          </a:p>
          <a:p>
            <a:endParaRPr lang="en-US" sz="2800" dirty="0">
              <a:latin typeface="Bookman Old Style" panose="02050604050505020204" pitchFamily="18" charset="0"/>
            </a:endParaRPr>
          </a:p>
          <a:p>
            <a:r>
              <a:rPr lang="en-US" sz="2800" dirty="0">
                <a:latin typeface="Bookman Old Style" panose="02050604050505020204" pitchFamily="18" charset="0"/>
              </a:rPr>
              <a:t>4. Jeff Whiting!</a:t>
            </a:r>
          </a:p>
          <a:p>
            <a:endParaRPr lang="en-US" sz="2400" dirty="0">
              <a:latin typeface="Bookman Old Style" panose="020506040505050202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Bookman Old Style" panose="020506040505050202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Bookman Old Style" panose="020506040505050202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Bookman Old Style" panose="02050604050505020204" pitchFamily="18" charset="0"/>
            </a:endParaRPr>
          </a:p>
        </p:txBody>
      </p:sp>
      <p:pic>
        <p:nvPicPr>
          <p:cNvPr id="4" name="Picture 3" descr="A close up of a sign&#10;&#10;Description automatically generated">
            <a:extLst>
              <a:ext uri="{FF2B5EF4-FFF2-40B4-BE49-F238E27FC236}">
                <a16:creationId xmlns:a16="http://schemas.microsoft.com/office/drawing/2014/main" id="{F996639C-F084-D244-A1C6-530C634E76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943" y="5678074"/>
            <a:ext cx="886917" cy="886917"/>
          </a:xfrm>
          <a:prstGeom prst="rect">
            <a:avLst/>
          </a:prstGeom>
        </p:spPr>
      </p:pic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4676AF71-10A4-2244-8C91-E7E0FBD834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93352" y="5740286"/>
            <a:ext cx="824705" cy="824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0397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C46EF0-D691-094B-BBAB-F8C0848632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6334" y="-1098386"/>
            <a:ext cx="11439331" cy="2538412"/>
          </a:xfrm>
        </p:spPr>
        <p:txBody>
          <a:bodyPr>
            <a:normAutofit/>
          </a:bodyPr>
          <a:lstStyle/>
          <a:p>
            <a:r>
              <a:rPr lang="en-US" sz="5400" b="1" dirty="0">
                <a:latin typeface="Bookman Old Style" panose="02050604050505020204" pitchFamily="18" charset="0"/>
              </a:rPr>
              <a:t>Title IX Investigations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4DA27AF-BE35-6C45-AC81-DAA4FD8686B8}"/>
              </a:ext>
            </a:extLst>
          </p:cNvPr>
          <p:cNvSpPr txBox="1"/>
          <p:nvPr/>
        </p:nvSpPr>
        <p:spPr>
          <a:xfrm>
            <a:off x="980773" y="1556790"/>
            <a:ext cx="10524931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>
                <a:latin typeface="Bookman Old Style" panose="02050604050505020204" pitchFamily="18" charset="0"/>
              </a:rPr>
              <a:t>Does the client give a statement?</a:t>
            </a:r>
          </a:p>
          <a:p>
            <a:endParaRPr lang="en-US" sz="3200" dirty="0">
              <a:latin typeface="Bookman Old Style" panose="020506040505050202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>
                <a:latin typeface="Bookman Old Style" panose="02050604050505020204" pitchFamily="18" charset="0"/>
              </a:rPr>
              <a:t>Hire investigator immediately</a:t>
            </a:r>
          </a:p>
          <a:p>
            <a:endParaRPr lang="en-US" sz="3200" dirty="0">
              <a:latin typeface="Bookman Old Style" panose="020506040505050202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>
                <a:latin typeface="Bookman Old Style" panose="02050604050505020204" pitchFamily="18" charset="0"/>
              </a:rPr>
              <a:t>What evidence do you turn over?</a:t>
            </a:r>
          </a:p>
          <a:p>
            <a:endParaRPr lang="en-US" sz="3200" dirty="0">
              <a:latin typeface="Bookman Old Style" panose="020506040505050202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>
                <a:latin typeface="Bookman Old Style" panose="02050604050505020204" pitchFamily="18" charset="0"/>
              </a:rPr>
              <a:t>Subpoena the school’s records</a:t>
            </a:r>
          </a:p>
          <a:p>
            <a:endParaRPr lang="en-US" sz="2400" dirty="0">
              <a:latin typeface="Bookman Old Style" panose="02050604050505020204" pitchFamily="18" charset="0"/>
            </a:endParaRPr>
          </a:p>
          <a:p>
            <a:endParaRPr lang="en-US" sz="2400" dirty="0">
              <a:latin typeface="Bookman Old Style" panose="020506040505050202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Bookman Old Style" panose="020506040505050202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Bookman Old Style" panose="020506040505050202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Bookman Old Style" panose="02050604050505020204" pitchFamily="18" charset="0"/>
            </a:endParaRPr>
          </a:p>
        </p:txBody>
      </p:sp>
      <p:pic>
        <p:nvPicPr>
          <p:cNvPr id="4" name="Picture 3" descr="A close up of a sign&#10;&#10;Description automatically generated">
            <a:extLst>
              <a:ext uri="{FF2B5EF4-FFF2-40B4-BE49-F238E27FC236}">
                <a16:creationId xmlns:a16="http://schemas.microsoft.com/office/drawing/2014/main" id="{F996639C-F084-D244-A1C6-530C634E76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943" y="5678074"/>
            <a:ext cx="886917" cy="886917"/>
          </a:xfrm>
          <a:prstGeom prst="rect">
            <a:avLst/>
          </a:prstGeom>
        </p:spPr>
      </p:pic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4676AF71-10A4-2244-8C91-E7E0FBD834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93352" y="5740286"/>
            <a:ext cx="824705" cy="8247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BC9E9E7-08B0-A94D-A9CF-E7CCE0A7ED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4095" y="1556790"/>
            <a:ext cx="3631570" cy="3631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6604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C46EF0-D691-094B-BBAB-F8C0848632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6334" y="-1098386"/>
            <a:ext cx="11439331" cy="2538412"/>
          </a:xfrm>
        </p:spPr>
        <p:txBody>
          <a:bodyPr>
            <a:normAutofit/>
          </a:bodyPr>
          <a:lstStyle/>
          <a:p>
            <a:r>
              <a:rPr lang="en-US" sz="5400" b="1" dirty="0">
                <a:latin typeface="Bookman Old Style" panose="02050604050505020204" pitchFamily="18" charset="0"/>
              </a:rPr>
              <a:t>The Takeaway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4DA27AF-BE35-6C45-AC81-DAA4FD8686B8}"/>
              </a:ext>
            </a:extLst>
          </p:cNvPr>
          <p:cNvSpPr txBox="1"/>
          <p:nvPr/>
        </p:nvSpPr>
        <p:spPr>
          <a:xfrm>
            <a:off x="746449" y="1735494"/>
            <a:ext cx="10524931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Bookman Old Style" panose="02050604050505020204" pitchFamily="18" charset="0"/>
              </a:rPr>
              <a:t>Use your experts to control the narrative</a:t>
            </a:r>
          </a:p>
          <a:p>
            <a:pPr algn="ctr"/>
            <a:endParaRPr lang="en-US" sz="3600" dirty="0">
              <a:latin typeface="Bookman Old Style" panose="02050604050505020204" pitchFamily="18" charset="0"/>
            </a:endParaRPr>
          </a:p>
          <a:p>
            <a:pPr algn="ctr"/>
            <a:r>
              <a:rPr lang="en-US" sz="3600" dirty="0">
                <a:latin typeface="Bookman Old Style" panose="02050604050505020204" pitchFamily="18" charset="0"/>
              </a:rPr>
              <a:t>The sooner the better</a:t>
            </a:r>
          </a:p>
          <a:p>
            <a:pPr algn="ctr"/>
            <a:endParaRPr lang="en-US" sz="3600" dirty="0">
              <a:latin typeface="Bookman Old Style" panose="02050604050505020204" pitchFamily="18" charset="0"/>
            </a:endParaRPr>
          </a:p>
          <a:p>
            <a:pPr algn="ctr"/>
            <a:r>
              <a:rPr lang="en-US" sz="3600" dirty="0">
                <a:latin typeface="Bookman Old Style" panose="02050604050505020204" pitchFamily="18" charset="0"/>
              </a:rPr>
              <a:t>Advocates for science/the truth</a:t>
            </a:r>
          </a:p>
          <a:p>
            <a:pPr algn="ctr"/>
            <a:endParaRPr lang="en-US" sz="3600" dirty="0">
              <a:latin typeface="Bookman Old Style" panose="02050604050505020204" pitchFamily="18" charset="0"/>
            </a:endParaRPr>
          </a:p>
          <a:p>
            <a:pPr algn="ctr"/>
            <a:r>
              <a:rPr lang="en-US" sz="3600" dirty="0">
                <a:latin typeface="Bookman Old Style" panose="02050604050505020204" pitchFamily="18" charset="0"/>
              </a:rPr>
              <a:t>Need materials?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en-US" sz="3600" dirty="0">
              <a:latin typeface="Bookman Old Style" panose="02050604050505020204" pitchFamily="18" charset="0"/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en-US" sz="3600" dirty="0">
              <a:latin typeface="Bookman Old Style" panose="02050604050505020204" pitchFamily="18" charset="0"/>
            </a:endParaRPr>
          </a:p>
        </p:txBody>
      </p:sp>
      <p:pic>
        <p:nvPicPr>
          <p:cNvPr id="4" name="Picture 3" descr="A close up of a sign&#10;&#10;Description automatically generated">
            <a:extLst>
              <a:ext uri="{FF2B5EF4-FFF2-40B4-BE49-F238E27FC236}">
                <a16:creationId xmlns:a16="http://schemas.microsoft.com/office/drawing/2014/main" id="{F996639C-F084-D244-A1C6-530C634E76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943" y="5678074"/>
            <a:ext cx="886917" cy="886917"/>
          </a:xfrm>
          <a:prstGeom prst="rect">
            <a:avLst/>
          </a:prstGeom>
        </p:spPr>
      </p:pic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4676AF71-10A4-2244-8C91-E7E0FBD834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93352" y="5740286"/>
            <a:ext cx="824705" cy="824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9245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exagon 3">
            <a:extLst>
              <a:ext uri="{FF2B5EF4-FFF2-40B4-BE49-F238E27FC236}">
                <a16:creationId xmlns:a16="http://schemas.microsoft.com/office/drawing/2014/main" id="{07AC2F99-0417-4A4C-B28E-E8B966B4AACE}"/>
              </a:ext>
            </a:extLst>
          </p:cNvPr>
          <p:cNvSpPr/>
          <p:nvPr/>
        </p:nvSpPr>
        <p:spPr>
          <a:xfrm rot="16200000">
            <a:off x="669195" y="2918975"/>
            <a:ext cx="3466193" cy="2967818"/>
          </a:xfrm>
          <a:prstGeom prst="hexagon">
            <a:avLst/>
          </a:prstGeom>
          <a:blipFill dpi="0" rotWithShape="0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-238" t="-2839" r="-238" b="-22653"/>
            </a:stretch>
          </a:blip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Placeholder 11" descr="A person in a suit standing in front of a book shelf&#10;&#10;Description automatically generated">
            <a:extLst>
              <a:ext uri="{FF2B5EF4-FFF2-40B4-BE49-F238E27FC236}">
                <a16:creationId xmlns:a16="http://schemas.microsoft.com/office/drawing/2014/main" id="{32C5CB8E-DF8F-0D40-8E1E-B52D64DAF6D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grayscl/>
          </a:blip>
          <a:srcRect l="6891" t="13829" r="6891" b="18085"/>
          <a:stretch/>
        </p:blipFill>
        <p:spPr>
          <a:xfrm>
            <a:off x="5660903" y="410093"/>
            <a:ext cx="2967819" cy="3442245"/>
          </a:xfrm>
          <a:custGeom>
            <a:avLst/>
            <a:gdLst>
              <a:gd name="connsiteX0" fmla="*/ 2214261 w 4428523"/>
              <a:gd name="connsiteY0" fmla="*/ 0 h 5137089"/>
              <a:gd name="connsiteX1" fmla="*/ 4428523 w 4428523"/>
              <a:gd name="connsiteY1" fmla="*/ 1107131 h 5137089"/>
              <a:gd name="connsiteX2" fmla="*/ 4428523 w 4428523"/>
              <a:gd name="connsiteY2" fmla="*/ 4029957 h 5137089"/>
              <a:gd name="connsiteX3" fmla="*/ 2214261 w 4428523"/>
              <a:gd name="connsiteY3" fmla="*/ 5137089 h 5137089"/>
              <a:gd name="connsiteX4" fmla="*/ 0 w 4428523"/>
              <a:gd name="connsiteY4" fmla="*/ 4029957 h 5137089"/>
              <a:gd name="connsiteX5" fmla="*/ 0 w 4428523"/>
              <a:gd name="connsiteY5" fmla="*/ 1107131 h 5137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28523" h="5137089">
                <a:moveTo>
                  <a:pt x="2214261" y="0"/>
                </a:moveTo>
                <a:lnTo>
                  <a:pt x="4428523" y="1107131"/>
                </a:lnTo>
                <a:lnTo>
                  <a:pt x="4428523" y="4029957"/>
                </a:lnTo>
                <a:lnTo>
                  <a:pt x="2214261" y="5137089"/>
                </a:lnTo>
                <a:lnTo>
                  <a:pt x="0" y="4029957"/>
                </a:lnTo>
                <a:lnTo>
                  <a:pt x="0" y="1107131"/>
                </a:lnTo>
                <a:close/>
              </a:path>
            </a:pathLst>
          </a:custGeom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2" name="Text Placeholder 23">
            <a:extLst>
              <a:ext uri="{FF2B5EF4-FFF2-40B4-BE49-F238E27FC236}">
                <a16:creationId xmlns:a16="http://schemas.microsoft.com/office/drawing/2014/main" id="{180B98D6-B18B-CE4F-8FDC-E6F034AE81BD}"/>
              </a:ext>
            </a:extLst>
          </p:cNvPr>
          <p:cNvSpPr txBox="1">
            <a:spLocks/>
          </p:cNvSpPr>
          <p:nvPr/>
        </p:nvSpPr>
        <p:spPr>
          <a:xfrm>
            <a:off x="4118319" y="3852338"/>
            <a:ext cx="3445782" cy="288000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20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>
                <a:latin typeface="Bookman Old Style" panose="02050604050505020204" pitchFamily="18" charset="0"/>
              </a:rPr>
              <a:t>Mallory N. Hughes</a:t>
            </a:r>
          </a:p>
        </p:txBody>
      </p:sp>
      <p:sp>
        <p:nvSpPr>
          <p:cNvPr id="13" name="Text Placeholder 23">
            <a:extLst>
              <a:ext uri="{FF2B5EF4-FFF2-40B4-BE49-F238E27FC236}">
                <a16:creationId xmlns:a16="http://schemas.microsoft.com/office/drawing/2014/main" id="{81D62C79-21BD-2248-A0A1-8AD1806A4BDF}"/>
              </a:ext>
            </a:extLst>
          </p:cNvPr>
          <p:cNvSpPr txBox="1">
            <a:spLocks/>
          </p:cNvSpPr>
          <p:nvPr/>
        </p:nvSpPr>
        <p:spPr>
          <a:xfrm>
            <a:off x="4118319" y="4140338"/>
            <a:ext cx="3445782" cy="2880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2E7A40"/>
              </a:buClr>
              <a:buFont typeface="Arial" panose="020B0604020202020204" pitchFamily="34" charset="0"/>
              <a:buNone/>
              <a:defRPr lang="en-US" sz="1800" kern="1200">
                <a:solidFill>
                  <a:schemeClr val="tx1"/>
                </a:solidFill>
                <a:latin typeface="+mn-lt"/>
                <a:ea typeface="+mn-ea"/>
                <a:cs typeface="Calibri Light" panose="020F03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E7A40"/>
              </a:buClr>
              <a:buFont typeface="Arial" panose="020B0604020202020204" pitchFamily="34" charset="0"/>
              <a:buChar char="•"/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E7A40"/>
              </a:buClr>
              <a:buFont typeface="Arial" panose="020B0604020202020204" pitchFamily="34" charset="0"/>
              <a:buChar char="•"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E7A40"/>
              </a:buClr>
              <a:buFont typeface="Arial" panose="020B0604020202020204" pitchFamily="34" charset="0"/>
              <a:buChar char="•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E7A40"/>
              </a:buClr>
              <a:buFont typeface="Arial" panose="020B0604020202020204" pitchFamily="34" charset="0"/>
              <a:buChar char="•"/>
              <a:defRPr lang="en-IN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Bookman Old Style" panose="02050604050505020204" pitchFamily="18" charset="0"/>
              </a:rPr>
              <a:t>402-884-7044</a:t>
            </a:r>
          </a:p>
        </p:txBody>
      </p:sp>
      <p:sp>
        <p:nvSpPr>
          <p:cNvPr id="14" name="Text Placeholder 23">
            <a:extLst>
              <a:ext uri="{FF2B5EF4-FFF2-40B4-BE49-F238E27FC236}">
                <a16:creationId xmlns:a16="http://schemas.microsoft.com/office/drawing/2014/main" id="{0280C952-7B34-DB48-9B00-E10FE1DABB6C}"/>
              </a:ext>
            </a:extLst>
          </p:cNvPr>
          <p:cNvSpPr txBox="1">
            <a:spLocks/>
          </p:cNvSpPr>
          <p:nvPr/>
        </p:nvSpPr>
        <p:spPr>
          <a:xfrm>
            <a:off x="4118319" y="4428338"/>
            <a:ext cx="3445782" cy="2880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2E7A40"/>
              </a:buClr>
              <a:buFont typeface="Arial" panose="020B0604020202020204" pitchFamily="34" charset="0"/>
              <a:buNone/>
              <a:defRPr lang="en-US" sz="1800" kern="1200">
                <a:solidFill>
                  <a:schemeClr val="tx1"/>
                </a:solidFill>
                <a:latin typeface="+mn-lt"/>
                <a:ea typeface="+mn-ea"/>
                <a:cs typeface="Calibri Light" panose="020F03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E7A40"/>
              </a:buClr>
              <a:buFont typeface="Arial" panose="020B0604020202020204" pitchFamily="34" charset="0"/>
              <a:buChar char="•"/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E7A40"/>
              </a:buClr>
              <a:buFont typeface="Arial" panose="020B0604020202020204" pitchFamily="34" charset="0"/>
              <a:buChar char="•"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E7A40"/>
              </a:buClr>
              <a:buFont typeface="Arial" panose="020B0604020202020204" pitchFamily="34" charset="0"/>
              <a:buChar char="•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E7A40"/>
              </a:buClr>
              <a:buFont typeface="Arial" panose="020B0604020202020204" pitchFamily="34" charset="0"/>
              <a:buChar char="•"/>
              <a:defRPr lang="en-IN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Bookman Old Style" panose="02050604050505020204" pitchFamily="18" charset="0"/>
              </a:rPr>
              <a:t>mnh@dltlawyers.com</a:t>
            </a:r>
          </a:p>
        </p:txBody>
      </p:sp>
      <p:sp>
        <p:nvSpPr>
          <p:cNvPr id="15" name="Text Placeholder 23">
            <a:extLst>
              <a:ext uri="{FF2B5EF4-FFF2-40B4-BE49-F238E27FC236}">
                <a16:creationId xmlns:a16="http://schemas.microsoft.com/office/drawing/2014/main" id="{6EB043C6-F309-3E4C-B456-AB228CEC7BC1}"/>
              </a:ext>
            </a:extLst>
          </p:cNvPr>
          <p:cNvSpPr txBox="1">
            <a:spLocks/>
          </p:cNvSpPr>
          <p:nvPr/>
        </p:nvSpPr>
        <p:spPr>
          <a:xfrm>
            <a:off x="4118319" y="4716338"/>
            <a:ext cx="3445782" cy="2880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2E7A40"/>
              </a:buClr>
              <a:buFont typeface="Arial" panose="020B0604020202020204" pitchFamily="34" charset="0"/>
              <a:buNone/>
              <a:defRPr lang="en-US" sz="1800" kern="1200">
                <a:solidFill>
                  <a:schemeClr val="tx1"/>
                </a:solidFill>
                <a:latin typeface="+mn-lt"/>
                <a:ea typeface="+mn-ea"/>
                <a:cs typeface="Calibri Light" panose="020F03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E7A40"/>
              </a:buClr>
              <a:buFont typeface="Arial" panose="020B0604020202020204" pitchFamily="34" charset="0"/>
              <a:buChar char="•"/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E7A40"/>
              </a:buClr>
              <a:buFont typeface="Arial" panose="020B0604020202020204" pitchFamily="34" charset="0"/>
              <a:buChar char="•"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E7A40"/>
              </a:buClr>
              <a:buFont typeface="Arial" panose="020B0604020202020204" pitchFamily="34" charset="0"/>
              <a:buChar char="•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E7A40"/>
              </a:buClr>
              <a:buFont typeface="Arial" panose="020B0604020202020204" pitchFamily="34" charset="0"/>
              <a:buChar char="•"/>
              <a:defRPr lang="en-IN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Bookman Old Style" panose="02050604050505020204" pitchFamily="18" charset="0"/>
              </a:rPr>
              <a:t>www.dltlawyers.com</a:t>
            </a:r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B884F52C-A7DC-EF4D-832E-B68056DBCBD4}"/>
              </a:ext>
            </a:extLst>
          </p:cNvPr>
          <p:cNvSpPr txBox="1">
            <a:spLocks/>
          </p:cNvSpPr>
          <p:nvPr/>
        </p:nvSpPr>
        <p:spPr>
          <a:xfrm>
            <a:off x="8903380" y="1063630"/>
            <a:ext cx="3445782" cy="288000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20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>
                <a:latin typeface="Bookman Old Style" panose="02050604050505020204" pitchFamily="18" charset="0"/>
              </a:rPr>
              <a:t>John S. Berry 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9CD9EAF7-BA9E-8345-AA7A-5373D0F6D9A5}"/>
              </a:ext>
            </a:extLst>
          </p:cNvPr>
          <p:cNvSpPr txBox="1">
            <a:spLocks/>
          </p:cNvSpPr>
          <p:nvPr/>
        </p:nvSpPr>
        <p:spPr>
          <a:xfrm>
            <a:off x="8903380" y="1351630"/>
            <a:ext cx="3445782" cy="288000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20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>
                <a:latin typeface="Bookman Old Style" panose="02050604050505020204" pitchFamily="18" charset="0"/>
              </a:rPr>
              <a:t>402-466-8444</a:t>
            </a:r>
          </a:p>
        </p:txBody>
      </p:sp>
      <p:sp>
        <p:nvSpPr>
          <p:cNvPr id="19" name="Text Placeholder 23">
            <a:extLst>
              <a:ext uri="{FF2B5EF4-FFF2-40B4-BE49-F238E27FC236}">
                <a16:creationId xmlns:a16="http://schemas.microsoft.com/office/drawing/2014/main" id="{EBF35D41-089D-4140-89E3-5E876F2E6F1A}"/>
              </a:ext>
            </a:extLst>
          </p:cNvPr>
          <p:cNvSpPr txBox="1">
            <a:spLocks/>
          </p:cNvSpPr>
          <p:nvPr/>
        </p:nvSpPr>
        <p:spPr>
          <a:xfrm>
            <a:off x="8903380" y="1681840"/>
            <a:ext cx="3445782" cy="2880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2E7A40"/>
              </a:buClr>
              <a:buFont typeface="Arial" panose="020B0604020202020204" pitchFamily="34" charset="0"/>
              <a:buNone/>
              <a:defRPr lang="en-US" sz="1800" kern="1200">
                <a:solidFill>
                  <a:schemeClr val="tx1"/>
                </a:solidFill>
                <a:latin typeface="+mn-lt"/>
                <a:ea typeface="+mn-ea"/>
                <a:cs typeface="Calibri Light" panose="020F03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E7A40"/>
              </a:buClr>
              <a:buFont typeface="Arial" panose="020B0604020202020204" pitchFamily="34" charset="0"/>
              <a:buChar char="•"/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E7A40"/>
              </a:buClr>
              <a:buFont typeface="Arial" panose="020B0604020202020204" pitchFamily="34" charset="0"/>
              <a:buChar char="•"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E7A40"/>
              </a:buClr>
              <a:buFont typeface="Arial" panose="020B0604020202020204" pitchFamily="34" charset="0"/>
              <a:buChar char="•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E7A40"/>
              </a:buClr>
              <a:buFont typeface="Arial" panose="020B0604020202020204" pitchFamily="34" charset="0"/>
              <a:buChar char="•"/>
              <a:defRPr lang="en-IN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>
                <a:latin typeface="Bookman Old Style" panose="02050604050505020204" pitchFamily="18" charset="0"/>
              </a:rPr>
              <a:t>john@jsberrylaw.com</a:t>
            </a:r>
            <a:endParaRPr lang="en-US" dirty="0">
              <a:latin typeface="Bookman Old Style" panose="02050604050505020204" pitchFamily="18" charset="0"/>
            </a:endParaRPr>
          </a:p>
        </p:txBody>
      </p:sp>
      <p:sp>
        <p:nvSpPr>
          <p:cNvPr id="20" name="Text Placeholder 23">
            <a:extLst>
              <a:ext uri="{FF2B5EF4-FFF2-40B4-BE49-F238E27FC236}">
                <a16:creationId xmlns:a16="http://schemas.microsoft.com/office/drawing/2014/main" id="{8E5F2CDC-C345-8442-B3B9-BC315612DA73}"/>
              </a:ext>
            </a:extLst>
          </p:cNvPr>
          <p:cNvSpPr txBox="1">
            <a:spLocks/>
          </p:cNvSpPr>
          <p:nvPr/>
        </p:nvSpPr>
        <p:spPr>
          <a:xfrm>
            <a:off x="8903380" y="2012050"/>
            <a:ext cx="3445782" cy="2880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2E7A40"/>
              </a:buClr>
              <a:buFont typeface="Arial" panose="020B0604020202020204" pitchFamily="34" charset="0"/>
              <a:buNone/>
              <a:defRPr lang="en-US" sz="1800" kern="1200">
                <a:solidFill>
                  <a:schemeClr val="tx1"/>
                </a:solidFill>
                <a:latin typeface="+mn-lt"/>
                <a:ea typeface="+mn-ea"/>
                <a:cs typeface="Calibri Light" panose="020F03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E7A40"/>
              </a:buClr>
              <a:buFont typeface="Arial" panose="020B0604020202020204" pitchFamily="34" charset="0"/>
              <a:buChar char="•"/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E7A40"/>
              </a:buClr>
              <a:buFont typeface="Arial" panose="020B0604020202020204" pitchFamily="34" charset="0"/>
              <a:buChar char="•"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E7A40"/>
              </a:buClr>
              <a:buFont typeface="Arial" panose="020B0604020202020204" pitchFamily="34" charset="0"/>
              <a:buChar char="•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E7A40"/>
              </a:buClr>
              <a:buFont typeface="Arial" panose="020B0604020202020204" pitchFamily="34" charset="0"/>
              <a:buChar char="•"/>
              <a:defRPr lang="en-IN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>
                <a:latin typeface="Bookman Old Style" panose="02050604050505020204" pitchFamily="18" charset="0"/>
              </a:rPr>
              <a:t>www.jsberrylaw.com</a:t>
            </a:r>
            <a:endParaRPr lang="en-US" dirty="0">
              <a:latin typeface="Bookman Old Style" panose="020506040505050202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407B6F8-A20F-444F-8045-0A08DF11B71C}"/>
              </a:ext>
            </a:extLst>
          </p:cNvPr>
          <p:cNvSpPr txBox="1"/>
          <p:nvPr/>
        </p:nvSpPr>
        <p:spPr>
          <a:xfrm>
            <a:off x="711200" y="870189"/>
            <a:ext cx="46750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Bookman Old Style" panose="02050604050505020204" pitchFamily="18" charset="0"/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23089349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C46EF0-D691-094B-BBAB-F8C0848632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3943" y="0"/>
            <a:ext cx="11439331" cy="2538412"/>
          </a:xfrm>
        </p:spPr>
        <p:txBody>
          <a:bodyPr>
            <a:normAutofit/>
          </a:bodyPr>
          <a:lstStyle/>
          <a:p>
            <a:r>
              <a:rPr lang="en-US" sz="5400" b="1" dirty="0">
                <a:latin typeface="Bookman Old Style" panose="02050604050505020204" pitchFamily="18" charset="0"/>
              </a:rPr>
              <a:t>Which Experts do you need?</a:t>
            </a:r>
          </a:p>
        </p:txBody>
      </p:sp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2A1B09AF-A9D3-5748-86A1-1A8346648B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943" y="5678074"/>
            <a:ext cx="886917" cy="886917"/>
          </a:xfrm>
          <a:prstGeom prst="rect">
            <a:avLst/>
          </a:prstGeom>
        </p:spPr>
      </p:pic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7B52C527-261E-2F4C-83B0-706DD8300B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93352" y="5740286"/>
            <a:ext cx="824705" cy="82470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EB13ED8-6DA9-5E43-B23E-781982A0355A}"/>
              </a:ext>
            </a:extLst>
          </p:cNvPr>
          <p:cNvSpPr txBox="1"/>
          <p:nvPr/>
        </p:nvSpPr>
        <p:spPr>
          <a:xfrm>
            <a:off x="1664204" y="3231080"/>
            <a:ext cx="865880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Bookman Old Style" panose="02050604050505020204" pitchFamily="18" charset="0"/>
              </a:rPr>
              <a:t>What is your narrative?</a:t>
            </a:r>
          </a:p>
          <a:p>
            <a:endParaRPr lang="en-US" sz="3600" dirty="0">
              <a:latin typeface="Bookman Old Style" panose="02050604050505020204" pitchFamily="18" charset="0"/>
            </a:endParaRPr>
          </a:p>
          <a:p>
            <a:pPr algn="ctr"/>
            <a:endParaRPr lang="en-US" sz="3600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61651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C46EF0-D691-094B-BBAB-F8C0848632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6334" y="-1098386"/>
            <a:ext cx="11439331" cy="2538412"/>
          </a:xfrm>
        </p:spPr>
        <p:txBody>
          <a:bodyPr>
            <a:normAutofit/>
          </a:bodyPr>
          <a:lstStyle/>
          <a:p>
            <a:r>
              <a:rPr lang="en-US" sz="5400" b="1" dirty="0">
                <a:latin typeface="Bookman Old Style" panose="02050604050505020204" pitchFamily="18" charset="0"/>
              </a:rPr>
              <a:t>The Client</a:t>
            </a:r>
          </a:p>
        </p:txBody>
      </p:sp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2A1B09AF-A9D3-5748-86A1-1A8346648B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943" y="5678074"/>
            <a:ext cx="886917" cy="886917"/>
          </a:xfrm>
          <a:prstGeom prst="rect">
            <a:avLst/>
          </a:prstGeom>
        </p:spPr>
      </p:pic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7B52C527-261E-2F4C-83B0-706DD8300B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93352" y="5740286"/>
            <a:ext cx="824705" cy="82470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B4DED5C-F4BB-2C47-8961-A8876CA9F7AE}"/>
              </a:ext>
            </a:extLst>
          </p:cNvPr>
          <p:cNvSpPr/>
          <p:nvPr/>
        </p:nvSpPr>
        <p:spPr>
          <a:xfrm>
            <a:off x="3271934" y="3758978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hlinkClick r:id="rId4"/>
              </a:rPr>
              <a:t>https://www.youtube.com/watch?v=Hg8Oej-m9hc&amp;feature=youtu.be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12607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C46EF0-D691-094B-BBAB-F8C0848632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6334" y="-1098386"/>
            <a:ext cx="11439331" cy="2538412"/>
          </a:xfrm>
        </p:spPr>
        <p:txBody>
          <a:bodyPr>
            <a:normAutofit/>
          </a:bodyPr>
          <a:lstStyle/>
          <a:p>
            <a:r>
              <a:rPr lang="en-US" sz="5400" b="1" dirty="0">
                <a:latin typeface="Bookman Old Style" panose="02050604050505020204" pitchFamily="18" charset="0"/>
              </a:rPr>
              <a:t>The HERO</a:t>
            </a:r>
          </a:p>
        </p:txBody>
      </p:sp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2A1B09AF-A9D3-5748-86A1-1A8346648B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943" y="5678074"/>
            <a:ext cx="886917" cy="886917"/>
          </a:xfrm>
          <a:prstGeom prst="rect">
            <a:avLst/>
          </a:prstGeom>
        </p:spPr>
      </p:pic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7B52C527-261E-2F4C-83B0-706DD8300B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93352" y="5740286"/>
            <a:ext cx="824705" cy="82470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EB13ED8-6DA9-5E43-B23E-781982A0355A}"/>
              </a:ext>
            </a:extLst>
          </p:cNvPr>
          <p:cNvSpPr txBox="1"/>
          <p:nvPr/>
        </p:nvSpPr>
        <p:spPr>
          <a:xfrm>
            <a:off x="1160860" y="1812988"/>
            <a:ext cx="8658808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en-US" sz="3200" dirty="0">
                <a:latin typeface="Bookman Old Style" panose="02050604050505020204" pitchFamily="18" charset="0"/>
              </a:rPr>
              <a:t>Geochemist</a:t>
            </a:r>
          </a:p>
          <a:p>
            <a:pPr marL="514350" indent="-514350">
              <a:buAutoNum type="arabicPeriod"/>
            </a:pPr>
            <a:r>
              <a:rPr lang="en-US" sz="3200" dirty="0">
                <a:latin typeface="Bookman Old Style" panose="02050604050505020204" pitchFamily="18" charset="0"/>
              </a:rPr>
              <a:t>Coast Guard Veteran</a:t>
            </a:r>
          </a:p>
          <a:p>
            <a:pPr marL="514350" indent="-514350">
              <a:buAutoNum type="arabicPeriod"/>
            </a:pPr>
            <a:r>
              <a:rPr lang="en-US" sz="3200" dirty="0">
                <a:latin typeface="Bookman Old Style" panose="02050604050505020204" pitchFamily="18" charset="0"/>
              </a:rPr>
              <a:t>Bisexual</a:t>
            </a:r>
          </a:p>
          <a:p>
            <a:pPr marL="514350" indent="-514350">
              <a:buAutoNum type="arabicPeriod"/>
            </a:pPr>
            <a:r>
              <a:rPr lang="en-US" sz="3200" dirty="0">
                <a:latin typeface="Bookman Old Style" panose="02050604050505020204" pitchFamily="18" charset="0"/>
              </a:rPr>
              <a:t>Cubs fan</a:t>
            </a:r>
          </a:p>
          <a:p>
            <a:pPr marL="514350" indent="-514350">
              <a:buAutoNum type="arabicPeriod"/>
            </a:pPr>
            <a:r>
              <a:rPr lang="en-US" sz="3200" dirty="0">
                <a:latin typeface="Bookman Old Style" panose="02050604050505020204" pitchFamily="18" charset="0"/>
              </a:rPr>
              <a:t>Son of a Police Officer</a:t>
            </a:r>
          </a:p>
          <a:p>
            <a:pPr marL="514350" indent="-514350">
              <a:buAutoNum type="arabicPeriod"/>
            </a:pPr>
            <a:r>
              <a:rPr lang="en-US" sz="3200" dirty="0">
                <a:latin typeface="Bookman Old Style" panose="02050604050505020204" pitchFamily="18" charset="0"/>
              </a:rPr>
              <a:t>PTSD from military rescue accident</a:t>
            </a:r>
          </a:p>
          <a:p>
            <a:endParaRPr lang="en-US" sz="2800" dirty="0">
              <a:latin typeface="Bookman Old Style" panose="02050604050505020204" pitchFamily="18" charset="0"/>
            </a:endParaRPr>
          </a:p>
          <a:p>
            <a:endParaRPr lang="en-US" sz="2800" dirty="0">
              <a:latin typeface="Bookman Old Style" panose="02050604050505020204" pitchFamily="18" charset="0"/>
            </a:endParaRPr>
          </a:p>
          <a:p>
            <a:endParaRPr lang="en-US" sz="2800" dirty="0">
              <a:latin typeface="Bookman Old Style" panose="02050604050505020204" pitchFamily="18" charset="0"/>
            </a:endParaRPr>
          </a:p>
        </p:txBody>
      </p:sp>
      <p:pic>
        <p:nvPicPr>
          <p:cNvPr id="14" name="Picture 3" descr="Image result for hero with cape">
            <a:hlinkClick r:id="rId4"/>
            <a:extLst>
              <a:ext uri="{FF2B5EF4-FFF2-40B4-BE49-F238E27FC236}">
                <a16:creationId xmlns:a16="http://schemas.microsoft.com/office/drawing/2014/main" id="{3C9AE6EC-C869-1943-A742-DFF59CDCE4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5" r="2651" b="-2"/>
          <a:stretch/>
        </p:blipFill>
        <p:spPr bwMode="auto">
          <a:xfrm>
            <a:off x="8911415" y="5092"/>
            <a:ext cx="3170228" cy="2739710"/>
          </a:xfrm>
          <a:custGeom>
            <a:avLst/>
            <a:gdLst>
              <a:gd name="connsiteX0" fmla="*/ 280681 w 4034316"/>
              <a:gd name="connsiteY0" fmla="*/ 0 h 3486455"/>
              <a:gd name="connsiteX1" fmla="*/ 4034316 w 4034316"/>
              <a:gd name="connsiteY1" fmla="*/ 0 h 3486455"/>
              <a:gd name="connsiteX2" fmla="*/ 4034316 w 4034316"/>
              <a:gd name="connsiteY2" fmla="*/ 2800630 h 3486455"/>
              <a:gd name="connsiteX3" fmla="*/ 3874752 w 4034316"/>
              <a:gd name="connsiteY3" fmla="*/ 2945652 h 3486455"/>
              <a:gd name="connsiteX4" fmla="*/ 2368296 w 4034316"/>
              <a:gd name="connsiteY4" fmla="*/ 3486455 h 3486455"/>
              <a:gd name="connsiteX5" fmla="*/ 0 w 4034316"/>
              <a:gd name="connsiteY5" fmla="*/ 1118159 h 3486455"/>
              <a:gd name="connsiteX6" fmla="*/ 186113 w 4034316"/>
              <a:gd name="connsiteY6" fmla="*/ 196311 h 3486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34316" h="3486455">
                <a:moveTo>
                  <a:pt x="280681" y="0"/>
                </a:moveTo>
                <a:lnTo>
                  <a:pt x="4034316" y="0"/>
                </a:lnTo>
                <a:lnTo>
                  <a:pt x="4034316" y="2800630"/>
                </a:lnTo>
                <a:lnTo>
                  <a:pt x="3874752" y="2945652"/>
                </a:lnTo>
                <a:cubicBezTo>
                  <a:pt x="3465371" y="3283503"/>
                  <a:pt x="2940535" y="3486455"/>
                  <a:pt x="2368296" y="3486455"/>
                </a:cubicBezTo>
                <a:cubicBezTo>
                  <a:pt x="1060322" y="3486455"/>
                  <a:pt x="0" y="2426133"/>
                  <a:pt x="0" y="1118159"/>
                </a:cubicBezTo>
                <a:cubicBezTo>
                  <a:pt x="0" y="791166"/>
                  <a:pt x="66270" y="479650"/>
                  <a:pt x="186113" y="19631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5" descr="Image result for hero with cape">
            <a:hlinkClick r:id="rId6"/>
            <a:extLst>
              <a:ext uri="{FF2B5EF4-FFF2-40B4-BE49-F238E27FC236}">
                <a16:creationId xmlns:a16="http://schemas.microsoft.com/office/drawing/2014/main" id="{3FB68200-D9D3-DF4F-A6DB-147B24BBE1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2" r="4376" b="-3"/>
          <a:stretch/>
        </p:blipFill>
        <p:spPr bwMode="auto">
          <a:xfrm>
            <a:off x="8998301" y="2819789"/>
            <a:ext cx="3138912" cy="2660795"/>
          </a:xfrm>
          <a:custGeom>
            <a:avLst/>
            <a:gdLst>
              <a:gd name="connsiteX0" fmla="*/ 1723644 w 3138912"/>
              <a:gd name="connsiteY0" fmla="*/ 0 h 2660795"/>
              <a:gd name="connsiteX1" fmla="*/ 3053691 w 3138912"/>
              <a:gd name="connsiteY1" fmla="*/ 627247 h 2660795"/>
              <a:gd name="connsiteX2" fmla="*/ 3138912 w 3138912"/>
              <a:gd name="connsiteY2" fmla="*/ 741211 h 2660795"/>
              <a:gd name="connsiteX3" fmla="*/ 3138912 w 3138912"/>
              <a:gd name="connsiteY3" fmla="*/ 2660795 h 2660795"/>
              <a:gd name="connsiteX4" fmla="*/ 278239 w 3138912"/>
              <a:gd name="connsiteY4" fmla="*/ 2660795 h 2660795"/>
              <a:gd name="connsiteX5" fmla="*/ 208035 w 3138912"/>
              <a:gd name="connsiteY5" fmla="*/ 2545235 h 2660795"/>
              <a:gd name="connsiteX6" fmla="*/ 0 w 3138912"/>
              <a:gd name="connsiteY6" fmla="*/ 1723644 h 2660795"/>
              <a:gd name="connsiteX7" fmla="*/ 1723644 w 3138912"/>
              <a:gd name="connsiteY7" fmla="*/ 0 h 2660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38912" h="2660795">
                <a:moveTo>
                  <a:pt x="1723644" y="0"/>
                </a:moveTo>
                <a:cubicBezTo>
                  <a:pt x="2259111" y="0"/>
                  <a:pt x="2737550" y="244172"/>
                  <a:pt x="3053691" y="627247"/>
                </a:cubicBezTo>
                <a:lnTo>
                  <a:pt x="3138912" y="741211"/>
                </a:lnTo>
                <a:lnTo>
                  <a:pt x="3138912" y="2660795"/>
                </a:lnTo>
                <a:lnTo>
                  <a:pt x="278239" y="2660795"/>
                </a:lnTo>
                <a:lnTo>
                  <a:pt x="208035" y="2545235"/>
                </a:lnTo>
                <a:cubicBezTo>
                  <a:pt x="75362" y="2301006"/>
                  <a:pt x="0" y="2021126"/>
                  <a:pt x="0" y="1723644"/>
                </a:cubicBezTo>
                <a:cubicBezTo>
                  <a:pt x="0" y="771702"/>
                  <a:pt x="771702" y="0"/>
                  <a:pt x="172364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88445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C46EF0-D691-094B-BBAB-F8C0848632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6334" y="-1098386"/>
            <a:ext cx="11439331" cy="2538412"/>
          </a:xfrm>
        </p:spPr>
        <p:txBody>
          <a:bodyPr>
            <a:normAutofit/>
          </a:bodyPr>
          <a:lstStyle/>
          <a:p>
            <a:r>
              <a:rPr lang="en-US" sz="5400" b="1" dirty="0">
                <a:latin typeface="Bookman Old Style" panose="02050604050505020204" pitchFamily="18" charset="0"/>
              </a:rPr>
              <a:t>The Villain</a:t>
            </a:r>
          </a:p>
        </p:txBody>
      </p:sp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2A1B09AF-A9D3-5748-86A1-1A8346648B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943" y="5678074"/>
            <a:ext cx="886917" cy="886917"/>
          </a:xfrm>
          <a:prstGeom prst="rect">
            <a:avLst/>
          </a:prstGeom>
        </p:spPr>
      </p:pic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7B52C527-261E-2F4C-83B0-706DD8300B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93352" y="5740286"/>
            <a:ext cx="824705" cy="82470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EB13ED8-6DA9-5E43-B23E-781982A0355A}"/>
              </a:ext>
            </a:extLst>
          </p:cNvPr>
          <p:cNvSpPr txBox="1"/>
          <p:nvPr/>
        </p:nvSpPr>
        <p:spPr>
          <a:xfrm>
            <a:off x="1474237" y="1959429"/>
            <a:ext cx="8658808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en-US" sz="3600" dirty="0">
                <a:latin typeface="Bookman Old Style" panose="02050604050505020204" pitchFamily="18" charset="0"/>
              </a:rPr>
              <a:t>The Juvenile delinquents </a:t>
            </a:r>
          </a:p>
          <a:p>
            <a:pPr marL="514350" indent="-514350">
              <a:buAutoNum type="arabicPeriod"/>
            </a:pPr>
            <a:r>
              <a:rPr lang="en-US" sz="3600" dirty="0">
                <a:latin typeface="Bookman Old Style" panose="02050604050505020204" pitchFamily="18" charset="0"/>
              </a:rPr>
              <a:t>The Jersey Chasers</a:t>
            </a:r>
          </a:p>
          <a:p>
            <a:pPr marL="514350" indent="-514350">
              <a:buAutoNum type="arabicPeriod"/>
            </a:pPr>
            <a:r>
              <a:rPr lang="en-US" sz="3600" dirty="0">
                <a:latin typeface="Bookman Old Style" panose="02050604050505020204" pitchFamily="18" charset="0"/>
              </a:rPr>
              <a:t>The Angry Ex-Spouses</a:t>
            </a:r>
          </a:p>
          <a:p>
            <a:pPr marL="514350" indent="-514350">
              <a:buAutoNum type="arabicPeriod"/>
            </a:pPr>
            <a:r>
              <a:rPr lang="en-US" sz="3600" dirty="0">
                <a:latin typeface="Bookman Old Style" panose="02050604050505020204" pitchFamily="18" charset="0"/>
              </a:rPr>
              <a:t>The Cheaters Caught</a:t>
            </a:r>
          </a:p>
          <a:p>
            <a:pPr marL="514350" indent="-514350">
              <a:buAutoNum type="arabicPeriod"/>
            </a:pPr>
            <a:r>
              <a:rPr lang="en-US" sz="3600" dirty="0">
                <a:latin typeface="Bookman Old Style" panose="02050604050505020204" pitchFamily="18" charset="0"/>
              </a:rPr>
              <a:t>The “Virgins”</a:t>
            </a:r>
          </a:p>
          <a:p>
            <a:pPr marL="514350" indent="-514350">
              <a:buAutoNum type="arabicPeriod"/>
            </a:pPr>
            <a:r>
              <a:rPr lang="en-US" sz="3600" dirty="0">
                <a:latin typeface="Bookman Old Style" panose="02050604050505020204" pitchFamily="18" charset="0"/>
              </a:rPr>
              <a:t>The Wannabe Victims</a:t>
            </a:r>
          </a:p>
          <a:p>
            <a:pPr marL="514350" indent="-514350">
              <a:buAutoNum type="arabicPeriod"/>
            </a:pPr>
            <a:r>
              <a:rPr lang="en-US" sz="3600" dirty="0">
                <a:latin typeface="Bookman Old Style" panose="02050604050505020204" pitchFamily="18" charset="0"/>
              </a:rPr>
              <a:t>The Money-Hungry</a:t>
            </a:r>
          </a:p>
          <a:p>
            <a:pPr marL="514350" indent="-514350">
              <a:buAutoNum type="arabicPeriod"/>
            </a:pPr>
            <a:endParaRPr lang="en-US" sz="2800" dirty="0">
              <a:latin typeface="Bookman Old Style" panose="02050604050505020204" pitchFamily="18" charset="0"/>
            </a:endParaRPr>
          </a:p>
          <a:p>
            <a:endParaRPr lang="en-US" sz="2800" dirty="0">
              <a:latin typeface="Bookman Old Style" panose="02050604050505020204" pitchFamily="18" charset="0"/>
            </a:endParaRPr>
          </a:p>
          <a:p>
            <a:endParaRPr lang="en-US" sz="2800" dirty="0">
              <a:latin typeface="Bookman Old Style" panose="02050604050505020204" pitchFamily="18" charset="0"/>
            </a:endParaRPr>
          </a:p>
          <a:p>
            <a:endParaRPr lang="en-US" sz="2800" dirty="0">
              <a:latin typeface="Bookman Old Style" panose="02050604050505020204" pitchFamily="18" charset="0"/>
            </a:endParaRPr>
          </a:p>
          <a:p>
            <a:endParaRPr lang="en-US" sz="2800" dirty="0">
              <a:latin typeface="Bookman Old Style" panose="0205060405050502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1DE3C3-62D3-C148-B9AA-C828B7A7FF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73166" y="427654"/>
            <a:ext cx="2546511" cy="3474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9540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C46EF0-D691-094B-BBAB-F8C0848632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6334" y="-1098386"/>
            <a:ext cx="11439331" cy="2538412"/>
          </a:xfrm>
        </p:spPr>
        <p:txBody>
          <a:bodyPr>
            <a:normAutofit/>
          </a:bodyPr>
          <a:lstStyle/>
          <a:p>
            <a:r>
              <a:rPr lang="en-US" sz="5400" b="1" dirty="0">
                <a:latin typeface="Bookman Old Style" panose="02050604050505020204" pitchFamily="18" charset="0"/>
              </a:rPr>
              <a:t>Private Investigators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4DA27AF-BE35-6C45-AC81-DAA4FD8686B8}"/>
              </a:ext>
            </a:extLst>
          </p:cNvPr>
          <p:cNvSpPr txBox="1"/>
          <p:nvPr/>
        </p:nvSpPr>
        <p:spPr>
          <a:xfrm>
            <a:off x="1160860" y="1461799"/>
            <a:ext cx="10524931" cy="7602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en-US" sz="3200" dirty="0">
                <a:latin typeface="Bookman Old Style" panose="02050604050505020204" pitchFamily="18" charset="0"/>
              </a:rPr>
              <a:t>Your investigator’s background</a:t>
            </a:r>
          </a:p>
          <a:p>
            <a:endParaRPr lang="en-US" sz="2400" dirty="0">
              <a:latin typeface="Bookman Old Style" panose="02050604050505020204" pitchFamily="18" charset="0"/>
            </a:endParaRPr>
          </a:p>
          <a:p>
            <a:r>
              <a:rPr lang="en-US" sz="3200" dirty="0">
                <a:latin typeface="Bookman Old Style" panose="02050604050505020204" pitchFamily="18" charset="0"/>
              </a:rPr>
              <a:t>2. Fresh memories</a:t>
            </a:r>
          </a:p>
          <a:p>
            <a:endParaRPr lang="en-US" sz="3200" dirty="0">
              <a:latin typeface="Bookman Old Style" panose="02050604050505020204" pitchFamily="18" charset="0"/>
            </a:endParaRPr>
          </a:p>
          <a:p>
            <a:r>
              <a:rPr lang="en-US" sz="3200" dirty="0">
                <a:latin typeface="Bookman Old Style" panose="02050604050505020204" pitchFamily="18" charset="0"/>
              </a:rPr>
              <a:t>3. Canvass actual scenes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dirty="0">
                <a:latin typeface="Bookman Old Style" panose="02050604050505020204" pitchFamily="18" charset="0"/>
              </a:rPr>
              <a:t>Not following in footsteps of local law enforcement</a:t>
            </a:r>
          </a:p>
          <a:p>
            <a:pPr lvl="1"/>
            <a:endParaRPr lang="en-US" sz="2000" dirty="0">
              <a:latin typeface="Bookman Old Style" panose="02050604050505020204" pitchFamily="18" charset="0"/>
            </a:endParaRPr>
          </a:p>
          <a:p>
            <a:r>
              <a:rPr lang="en-US" sz="3200" dirty="0">
                <a:latin typeface="Bookman Old Style" panose="02050604050505020204" pitchFamily="18" charset="0"/>
              </a:rPr>
              <a:t>4. Record witness statements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u="sng" dirty="0">
                <a:latin typeface="Bookman Old Style" panose="02050604050505020204" pitchFamily="18" charset="0"/>
              </a:rPr>
              <a:t>Example</a:t>
            </a:r>
            <a:r>
              <a:rPr lang="en-US" sz="2400" dirty="0">
                <a:latin typeface="Bookman Old Style" panose="02050604050505020204" pitchFamily="18" charset="0"/>
              </a:rPr>
              <a:t>: Alternate cause of injury</a:t>
            </a:r>
          </a:p>
          <a:p>
            <a:pPr lvl="1"/>
            <a:endParaRPr lang="en-US" sz="2400" dirty="0">
              <a:latin typeface="Bookman Old Style" panose="02050604050505020204" pitchFamily="18" charset="0"/>
            </a:endParaRPr>
          </a:p>
          <a:p>
            <a:r>
              <a:rPr lang="en-US" sz="3200" dirty="0">
                <a:latin typeface="Bookman Old Style" panose="02050604050505020204" pitchFamily="18" charset="0"/>
              </a:rPr>
              <a:t>5. Cross-examination tips on quality of local law enforcement’s investigation</a:t>
            </a:r>
          </a:p>
          <a:p>
            <a:endParaRPr lang="en-US" sz="3200" dirty="0">
              <a:latin typeface="Bookman Old Style" panose="02050604050505020204" pitchFamily="18" charset="0"/>
            </a:endParaRPr>
          </a:p>
          <a:p>
            <a:endParaRPr lang="en-US" sz="2400" dirty="0">
              <a:latin typeface="Bookman Old Style" panose="02050604050505020204" pitchFamily="18" charset="0"/>
            </a:endParaRPr>
          </a:p>
          <a:p>
            <a:endParaRPr lang="en-US" sz="2400" dirty="0">
              <a:latin typeface="Bookman Old Style" panose="020506040505050202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Bookman Old Style" panose="020506040505050202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Bookman Old Style" panose="020506040505050202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Bookman Old Style" panose="02050604050505020204" pitchFamily="18" charset="0"/>
              </a:rPr>
              <a:t>witnesses</a:t>
            </a:r>
          </a:p>
        </p:txBody>
      </p:sp>
      <p:pic>
        <p:nvPicPr>
          <p:cNvPr id="4" name="Picture 3" descr="A close up of a sign&#10;&#10;Description automatically generated">
            <a:extLst>
              <a:ext uri="{FF2B5EF4-FFF2-40B4-BE49-F238E27FC236}">
                <a16:creationId xmlns:a16="http://schemas.microsoft.com/office/drawing/2014/main" id="{295F76F3-E5DC-8844-8A3B-5FC85DDFD9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943" y="5678074"/>
            <a:ext cx="886917" cy="886917"/>
          </a:xfrm>
          <a:prstGeom prst="rect">
            <a:avLst/>
          </a:prstGeom>
        </p:spPr>
      </p:pic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601F1BD9-2E30-7C4B-8D01-430D5A9D3D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93352" y="5740286"/>
            <a:ext cx="824705" cy="8247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F9E8167-E0F1-374F-8E57-228E76FBCE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4438" y="1419752"/>
            <a:ext cx="2671266" cy="2170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5212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C46EF0-D691-094B-BBAB-F8C0848632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6334" y="274348"/>
            <a:ext cx="11439331" cy="1604865"/>
          </a:xfrm>
        </p:spPr>
        <p:txBody>
          <a:bodyPr>
            <a:normAutofit fontScale="90000"/>
          </a:bodyPr>
          <a:lstStyle/>
          <a:p>
            <a:r>
              <a:rPr lang="en-US" sz="5400" b="1" dirty="0">
                <a:latin typeface="Bookman Old Style" panose="02050604050505020204" pitchFamily="18" charset="0"/>
              </a:rPr>
              <a:t>DIGITAL Forensic experts</a:t>
            </a:r>
            <a:br>
              <a:rPr lang="en-US" sz="5400" b="1" dirty="0">
                <a:latin typeface="Bookman Old Style" panose="02050604050505020204" pitchFamily="18" charset="0"/>
              </a:rPr>
            </a:br>
            <a:endParaRPr lang="en-US" b="1" dirty="0">
              <a:latin typeface="Bookman Old Style" panose="0205060405050502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4DA27AF-BE35-6C45-AC81-DAA4FD8686B8}"/>
              </a:ext>
            </a:extLst>
          </p:cNvPr>
          <p:cNvSpPr txBox="1"/>
          <p:nvPr/>
        </p:nvSpPr>
        <p:spPr>
          <a:xfrm>
            <a:off x="980773" y="1485380"/>
            <a:ext cx="10524931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Bookman Old Style" panose="02050604050505020204" pitchFamily="18" charset="0"/>
              </a:rPr>
              <a:t>1. </a:t>
            </a:r>
            <a:r>
              <a:rPr lang="en-US" sz="2400" b="1" dirty="0">
                <a:latin typeface="Bookman Old Style" panose="02050604050505020204" pitchFamily="18" charset="0"/>
              </a:rPr>
              <a:t>Identification</a:t>
            </a:r>
            <a:r>
              <a:rPr lang="en-US" sz="2400" dirty="0">
                <a:latin typeface="Bookman Old Style" panose="02050604050505020204" pitchFamily="18" charset="0"/>
              </a:rPr>
              <a:t> (of possible devices)</a:t>
            </a:r>
          </a:p>
          <a:p>
            <a:endParaRPr lang="en-US" sz="2400" dirty="0">
              <a:latin typeface="Bookman Old Style" panose="02050604050505020204" pitchFamily="18" charset="0"/>
            </a:endParaRPr>
          </a:p>
          <a:p>
            <a:r>
              <a:rPr lang="en-US" sz="2400" dirty="0">
                <a:latin typeface="Bookman Old Style" panose="02050604050505020204" pitchFamily="18" charset="0"/>
              </a:rPr>
              <a:t>2. </a:t>
            </a:r>
            <a:r>
              <a:rPr lang="en-US" sz="2400" b="1" dirty="0">
                <a:latin typeface="Bookman Old Style" panose="02050604050505020204" pitchFamily="18" charset="0"/>
              </a:rPr>
              <a:t>Preservation </a:t>
            </a:r>
            <a:r>
              <a:rPr lang="en-US" sz="2000" dirty="0">
                <a:latin typeface="Bookman Old Style" panose="02050604050505020204" pitchFamily="18" charset="0"/>
              </a:rPr>
              <a:t>(Motions; Independent inspection)</a:t>
            </a:r>
          </a:p>
          <a:p>
            <a:endParaRPr lang="en-US" sz="2400" dirty="0">
              <a:latin typeface="Bookman Old Style" panose="02050604050505020204" pitchFamily="18" charset="0"/>
            </a:endParaRPr>
          </a:p>
          <a:p>
            <a:r>
              <a:rPr lang="en-US" sz="2400" dirty="0">
                <a:latin typeface="Bookman Old Style" panose="02050604050505020204" pitchFamily="18" charset="0"/>
              </a:rPr>
              <a:t>3. </a:t>
            </a:r>
            <a:r>
              <a:rPr lang="en-US" sz="2400" b="1" dirty="0">
                <a:latin typeface="Bookman Old Style" panose="02050604050505020204" pitchFamily="18" charset="0"/>
              </a:rPr>
              <a:t>Collection</a:t>
            </a:r>
            <a:r>
              <a:rPr lang="en-US" sz="2400" dirty="0">
                <a:latin typeface="Bookman Old Style" panose="02050604050505020204" pitchFamily="18" charset="0"/>
              </a:rPr>
              <a:t> (Geolocation data; Recovering deleted data)</a:t>
            </a:r>
          </a:p>
          <a:p>
            <a:endParaRPr lang="en-US" sz="2400" dirty="0">
              <a:latin typeface="Bookman Old Style" panose="02050604050505020204" pitchFamily="18" charset="0"/>
            </a:endParaRPr>
          </a:p>
          <a:p>
            <a:r>
              <a:rPr lang="en-US" sz="2400" dirty="0">
                <a:latin typeface="Bookman Old Style" panose="02050604050505020204" pitchFamily="18" charset="0"/>
              </a:rPr>
              <a:t>4. </a:t>
            </a:r>
            <a:r>
              <a:rPr lang="en-US" sz="2400" b="1" dirty="0">
                <a:latin typeface="Bookman Old Style" panose="02050604050505020204" pitchFamily="18" charset="0"/>
              </a:rPr>
              <a:t>Analysis</a:t>
            </a:r>
            <a:r>
              <a:rPr lang="en-US" sz="2400" dirty="0">
                <a:latin typeface="Bookman Old Style" panose="02050604050505020204" pitchFamily="18" charset="0"/>
              </a:rPr>
              <a:t> (quality of prosecution’s extraction)</a:t>
            </a:r>
          </a:p>
          <a:p>
            <a:endParaRPr lang="en-US" sz="2400" dirty="0">
              <a:latin typeface="Bookman Old Style" panose="02050604050505020204" pitchFamily="18" charset="0"/>
            </a:endParaRPr>
          </a:p>
          <a:p>
            <a:r>
              <a:rPr lang="en-US" sz="2400" dirty="0">
                <a:latin typeface="Bookman Old Style" panose="02050604050505020204" pitchFamily="18" charset="0"/>
              </a:rPr>
              <a:t>5. </a:t>
            </a:r>
            <a:r>
              <a:rPr lang="en-US" sz="2400" b="1" dirty="0">
                <a:latin typeface="Bookman Old Style" panose="02050604050505020204" pitchFamily="18" charset="0"/>
              </a:rPr>
              <a:t>Reporting</a:t>
            </a:r>
            <a:r>
              <a:rPr lang="en-US" sz="2400" dirty="0">
                <a:latin typeface="Bookman Old Style" panose="02050604050505020204" pitchFamily="18" charset="0"/>
              </a:rPr>
              <a:t> (dissecting and presenting in layman’s terms)</a:t>
            </a:r>
          </a:p>
          <a:p>
            <a:endParaRPr lang="en-US" sz="2400" dirty="0">
              <a:latin typeface="Bookman Old Style" panose="02050604050505020204" pitchFamily="18" charset="0"/>
            </a:endParaRPr>
          </a:p>
          <a:p>
            <a:r>
              <a:rPr lang="en-US" sz="2400" dirty="0">
                <a:latin typeface="Bookman Old Style" panose="02050604050505020204" pitchFamily="18" charset="0"/>
              </a:rPr>
              <a:t>6. </a:t>
            </a:r>
            <a:r>
              <a:rPr lang="en-US" sz="2400" b="1" dirty="0">
                <a:latin typeface="Bookman Old Style" panose="02050604050505020204" pitchFamily="18" charset="0"/>
              </a:rPr>
              <a:t>Shawn </a:t>
            </a:r>
            <a:r>
              <a:rPr lang="en-US" sz="2400" b="1" dirty="0" err="1">
                <a:latin typeface="Bookman Old Style" panose="02050604050505020204" pitchFamily="18" charset="0"/>
              </a:rPr>
              <a:t>Ka</a:t>
            </a:r>
            <a:r>
              <a:rPr lang="en-US" sz="2400" dirty="0" err="1">
                <a:latin typeface="Bookman Old Style" panose="02050604050505020204" pitchFamily="18" charset="0"/>
              </a:rPr>
              <a:t>sal</a:t>
            </a:r>
            <a:r>
              <a:rPr lang="en-US" sz="2400" dirty="0">
                <a:latin typeface="Bookman Old Style" panose="02050604050505020204" pitchFamily="18" charset="0"/>
              </a:rPr>
              <a:t> </a:t>
            </a:r>
            <a:r>
              <a:rPr lang="en-US" sz="2400" dirty="0">
                <a:latin typeface="Bookman Old Style" panose="02050604050505020204" pitchFamily="18" charset="0"/>
                <a:hlinkClick r:id="rId2"/>
              </a:rPr>
              <a:t>skasal@gmail.com</a:t>
            </a:r>
            <a:r>
              <a:rPr lang="en-US" sz="2400" dirty="0">
                <a:latin typeface="Bookman Old Style" panose="02050604050505020204" pitchFamily="18" charset="0"/>
              </a:rPr>
              <a:t>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Bookman Old Style" panose="02050604050505020204" pitchFamily="18" charset="0"/>
              </a:rPr>
              <a:t>State &amp; Federal Court; Military Court Martials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Bookman Old Style" panose="02050604050505020204" pitchFamily="18" charset="0"/>
              </a:rPr>
              <a:t>Civil &amp; Criminal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Bookman Old Style" panose="020506040505050202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Bookman Old Style" panose="020506040505050202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Bookman Old Style" panose="02050604050505020204" pitchFamily="18" charset="0"/>
            </a:endParaRPr>
          </a:p>
        </p:txBody>
      </p:sp>
      <p:pic>
        <p:nvPicPr>
          <p:cNvPr id="4" name="Picture 3" descr="A close up of a sign&#10;&#10;Description automatically generated">
            <a:extLst>
              <a:ext uri="{FF2B5EF4-FFF2-40B4-BE49-F238E27FC236}">
                <a16:creationId xmlns:a16="http://schemas.microsoft.com/office/drawing/2014/main" id="{F996639C-F084-D244-A1C6-530C634E76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943" y="5678074"/>
            <a:ext cx="886917" cy="886917"/>
          </a:xfrm>
          <a:prstGeom prst="rect">
            <a:avLst/>
          </a:prstGeom>
        </p:spPr>
      </p:pic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4676AF71-10A4-2244-8C91-E7E0FBD834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93352" y="5740286"/>
            <a:ext cx="824705" cy="8247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B3EF5DF-1771-914A-AF88-29E808B91F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12430" y="1158688"/>
            <a:ext cx="3493274" cy="1746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6578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C46EF0-D691-094B-BBAB-F8C0848632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6334" y="-1098386"/>
            <a:ext cx="11439331" cy="2538412"/>
          </a:xfrm>
        </p:spPr>
        <p:txBody>
          <a:bodyPr>
            <a:normAutofit/>
          </a:bodyPr>
          <a:lstStyle/>
          <a:p>
            <a:r>
              <a:rPr lang="en-US" sz="5400" b="1" dirty="0">
                <a:latin typeface="Bookman Old Style" panose="02050604050505020204" pitchFamily="18" charset="0"/>
              </a:rPr>
              <a:t>Forensic NURSE/S.A.N.E.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4DA27AF-BE35-6C45-AC81-DAA4FD8686B8}"/>
              </a:ext>
            </a:extLst>
          </p:cNvPr>
          <p:cNvSpPr txBox="1"/>
          <p:nvPr/>
        </p:nvSpPr>
        <p:spPr>
          <a:xfrm>
            <a:off x="1290734" y="1440026"/>
            <a:ext cx="10524931" cy="6278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Bookman Old Style" panose="02050604050505020204" pitchFamily="18" charset="0"/>
              </a:rPr>
              <a:t>Review physical SANE kit &amp; SANE Report (see next slide)</a:t>
            </a:r>
          </a:p>
          <a:p>
            <a:endParaRPr lang="en-US" sz="2400" dirty="0">
              <a:latin typeface="Bookman Old Style" panose="020506040505050202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Bookman Old Style" panose="02050604050505020204" pitchFamily="18" charset="0"/>
              </a:rPr>
              <a:t>Critique methodology/techniques of SANE who conducted exam</a:t>
            </a:r>
          </a:p>
          <a:p>
            <a:endParaRPr lang="en-US" sz="2400" dirty="0">
              <a:latin typeface="Bookman Old Style" panose="020506040505050202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Bookman Old Style" panose="02050604050505020204" pitchFamily="18" charset="0"/>
              </a:rPr>
              <a:t>When to make the prosecution’s SANE your friend</a:t>
            </a:r>
          </a:p>
          <a:p>
            <a:endParaRPr lang="en-US" sz="2400" dirty="0">
              <a:latin typeface="Bookman Old Style" panose="020506040505050202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Bookman Old Style" panose="02050604050505020204" pitchFamily="18" charset="0"/>
              </a:rPr>
              <a:t>Sexual History/STI’s/Injuries and Healing Time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Bookman Old Style" panose="02050604050505020204" pitchFamily="18" charset="0"/>
              </a:rPr>
              <a:t> Reveal motives to falsify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Bookman Old Style" panose="02050604050505020204" pitchFamily="18" charset="0"/>
              </a:rPr>
              <a:t> Reveal inconsistencies/lies in prior statements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Bookman Old Style" panose="02050604050505020204" pitchFamily="18" charset="0"/>
              </a:rPr>
              <a:t>Example: “The Virgin With Chlamydia”</a:t>
            </a:r>
          </a:p>
          <a:p>
            <a:endParaRPr lang="en-US" dirty="0">
              <a:latin typeface="Bookman Old Style" panose="020506040505050202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Bookman Old Style" panose="02050604050505020204" pitchFamily="18" charset="0"/>
              </a:rPr>
              <a:t>Dr. Jennifer Johnson, </a:t>
            </a:r>
            <a:r>
              <a:rPr lang="en-US" dirty="0">
                <a:latin typeface="Bookman Old Style" panose="02050604050505020204" pitchFamily="18" charset="0"/>
                <a:hlinkClick r:id="rId2"/>
              </a:rPr>
              <a:t>jenniferjohnsonforensiclnc@gmail.com</a:t>
            </a:r>
            <a:r>
              <a:rPr lang="en-US" dirty="0">
                <a:latin typeface="Bookman Old Style" panose="02050604050505020204" pitchFamily="18" charset="0"/>
              </a:rPr>
              <a:t>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latin typeface="Bookman Old Style" panose="02050604050505020204" pitchFamily="18" charset="0"/>
              </a:rPr>
              <a:t>Board-Certified Women’s Health Nurse Practitioner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latin typeface="Bookman Old Style" panose="02050604050505020204" pitchFamily="18" charset="0"/>
              </a:rPr>
              <a:t>Board-Certified Advanced Forensic Nurse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latin typeface="Bookman Old Style" panose="02050604050505020204" pitchFamily="18" charset="0"/>
              </a:rPr>
              <a:t>SANE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Bookman Old Style" panose="020506040505050202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Bookman Old Style" panose="020506040505050202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Bookman Old Style" panose="02050604050505020204" pitchFamily="18" charset="0"/>
            </a:endParaRPr>
          </a:p>
        </p:txBody>
      </p:sp>
      <p:pic>
        <p:nvPicPr>
          <p:cNvPr id="4" name="Picture 3" descr="A close up of a sign&#10;&#10;Description automatically generated">
            <a:extLst>
              <a:ext uri="{FF2B5EF4-FFF2-40B4-BE49-F238E27FC236}">
                <a16:creationId xmlns:a16="http://schemas.microsoft.com/office/drawing/2014/main" id="{F996639C-F084-D244-A1C6-530C634E76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943" y="5678074"/>
            <a:ext cx="886917" cy="886917"/>
          </a:xfrm>
          <a:prstGeom prst="rect">
            <a:avLst/>
          </a:prstGeom>
        </p:spPr>
      </p:pic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4676AF71-10A4-2244-8C91-E7E0FBD834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93352" y="5740286"/>
            <a:ext cx="824705" cy="824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0057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65EA9C4-1348-3A42-9753-FF6D00AAF6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565" y="-171320"/>
            <a:ext cx="11075102" cy="7019911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93BD28A6-9E5C-D440-8D29-1E18DDB0B12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994364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sh">
  <a:themeElements>
    <a:clrScheme name="Mesh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Mesh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es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B8BE45C0-8141-4D58-8C71-A009BC26FBB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{3A7F9EDE-B1DA-4E44-A34E-7158BD0D2337}tf10001063</Template>
  <TotalTime>1162</TotalTime>
  <Words>624</Words>
  <Application>Microsoft Macintosh PowerPoint</Application>
  <PresentationFormat>Widescreen</PresentationFormat>
  <Paragraphs>177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Bookman Old Style</vt:lpstr>
      <vt:lpstr>Century Gothic</vt:lpstr>
      <vt:lpstr>Mesh</vt:lpstr>
      <vt:lpstr>Utilizing expert witnesses to defend sex assault cases</vt:lpstr>
      <vt:lpstr>Which Experts do you need?</vt:lpstr>
      <vt:lpstr>The Client</vt:lpstr>
      <vt:lpstr>The HERO</vt:lpstr>
      <vt:lpstr>The Villain</vt:lpstr>
      <vt:lpstr>Private Investigators</vt:lpstr>
      <vt:lpstr>DIGITAL Forensic experts </vt:lpstr>
      <vt:lpstr>Forensic NURSE/S.A.N.E.</vt:lpstr>
      <vt:lpstr>PowerPoint Presentation</vt:lpstr>
      <vt:lpstr>Dna expert</vt:lpstr>
      <vt:lpstr>Psychologist &amp; PSYCHIATRISTS</vt:lpstr>
      <vt:lpstr>sleep specialists</vt:lpstr>
      <vt:lpstr>Polygraph Expert</vt:lpstr>
      <vt:lpstr>Character “Experts”</vt:lpstr>
      <vt:lpstr>The Real Expert: Your client</vt:lpstr>
      <vt:lpstr>EXPERTS FOR MITIGATION</vt:lpstr>
      <vt:lpstr>Title IX Investigations</vt:lpstr>
      <vt:lpstr>The Takeaway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Utilizing expert witnesses to defend sex assault cases</dc:title>
  <dc:creator>Rick Garth</dc:creator>
  <cp:lastModifiedBy>Rick Garth</cp:lastModifiedBy>
  <cp:revision>44</cp:revision>
  <dcterms:created xsi:type="dcterms:W3CDTF">2020-01-22T01:49:33Z</dcterms:created>
  <dcterms:modified xsi:type="dcterms:W3CDTF">2020-02-24T02:44:31Z</dcterms:modified>
</cp:coreProperties>
</file>