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12192000" cy="6858000"/>
  <p:notesSz cx="6858000" cy="9144000"/>
  <p:embeddedFontLst>
    <p:embeddedFont>
      <p:font typeface="Gill Sans" panose="020B0604020202020204" charset="0"/>
      <p:regular r:id="rId52"/>
      <p:bold r:id="rId53"/>
    </p:embeddedFont>
    <p:embeddedFont>
      <p:font typeface="Georgia" panose="02040502050405020303" pitchFamily="18"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8" roundtripDataSignature="AMtx7mh2Ml5IW0DWAqsFb6pEMqdSXUoE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73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485811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0955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9926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1561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5975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4645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0b45b38581d601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g10b45b38581d601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2363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0b45b38581d601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g10b45b38581d601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0354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0b45b38581d601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 name="Google Shape;186;g10b45b38581d601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0019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5635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4649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9745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4470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3731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8916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770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3284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9772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7510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690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1401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8314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4424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6681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8455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5828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552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6722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712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910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8360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3340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1119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6839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5770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 name="Google Shape;33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9724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 name="Google Shape;34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19010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7199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0616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17130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8" name="Google Shape;36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721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75581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51669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97650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8393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edf67297ad2628a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g7edf67297ad2628a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7024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1476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952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2805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8955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55"/>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55"/>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3600"/>
              <a:buFont typeface="Gill Sans"/>
              <a:buNone/>
              <a:defRPr sz="36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5"/>
          <p:cNvSpPr txBox="1">
            <a:spLocks noGrp="1"/>
          </p:cNvSpPr>
          <p:nvPr>
            <p:ph type="subTitle" idx="1"/>
          </p:nvPr>
        </p:nvSpPr>
        <p:spPr>
          <a:xfrm>
            <a:off x="581194" y="2495445"/>
            <a:ext cx="10993546" cy="590321"/>
          </a:xfrm>
          <a:prstGeom prst="rect">
            <a:avLst/>
          </a:prstGeom>
          <a:noFill/>
          <a:ln>
            <a:noFill/>
          </a:ln>
        </p:spPr>
        <p:txBody>
          <a:bodyPr spcFirstLastPara="1" wrap="square" lIns="91425" tIns="45700" rIns="91425" bIns="45700" anchor="t" anchorCtr="0">
            <a:normAutofit/>
          </a:bodyPr>
          <a:lstStyle>
            <a:lvl1pPr lvl="0" algn="l">
              <a:spcBef>
                <a:spcPts val="320"/>
              </a:spcBef>
              <a:spcAft>
                <a:spcPts val="0"/>
              </a:spcAft>
              <a:buSzPts val="1472"/>
              <a:buNone/>
              <a:defRPr sz="1600" cap="none">
                <a:solidFill>
                  <a:schemeClr val="accent2"/>
                </a:solidFill>
              </a:defRPr>
            </a:lvl1pPr>
            <a:lvl2pPr lvl="1" algn="ctr">
              <a:spcBef>
                <a:spcPts val="600"/>
              </a:spcBef>
              <a:spcAft>
                <a:spcPts val="0"/>
              </a:spcAft>
              <a:buSzPts val="1472"/>
              <a:buNone/>
              <a:defRPr>
                <a:solidFill>
                  <a:srgbClr val="888888"/>
                </a:solidFill>
              </a:defRPr>
            </a:lvl2pPr>
            <a:lvl3pPr lvl="2" algn="ctr">
              <a:spcBef>
                <a:spcPts val="600"/>
              </a:spcBef>
              <a:spcAft>
                <a:spcPts val="0"/>
              </a:spcAft>
              <a:buSzPts val="1288"/>
              <a:buNone/>
              <a:defRPr>
                <a:solidFill>
                  <a:srgbClr val="888888"/>
                </a:solidFill>
              </a:defRPr>
            </a:lvl3pPr>
            <a:lvl4pPr lvl="3" algn="ctr">
              <a:spcBef>
                <a:spcPts val="600"/>
              </a:spcBef>
              <a:spcAft>
                <a:spcPts val="0"/>
              </a:spcAft>
              <a:buSzPts val="1104"/>
              <a:buNone/>
              <a:defRPr>
                <a:solidFill>
                  <a:srgbClr val="888888"/>
                </a:solidFill>
              </a:defRPr>
            </a:lvl4pPr>
            <a:lvl5pPr lvl="4" algn="ctr">
              <a:spcBef>
                <a:spcPts val="600"/>
              </a:spcBef>
              <a:spcAft>
                <a:spcPts val="0"/>
              </a:spcAft>
              <a:buSzPts val="1104"/>
              <a:buNone/>
              <a:defRPr>
                <a:solidFill>
                  <a:srgbClr val="888888"/>
                </a:solidFill>
              </a:defRPr>
            </a:lvl5pPr>
            <a:lvl6pPr lvl="5" algn="ctr">
              <a:spcBef>
                <a:spcPts val="600"/>
              </a:spcBef>
              <a:spcAft>
                <a:spcPts val="0"/>
              </a:spcAft>
              <a:buSzPts val="1104"/>
              <a:buNone/>
              <a:defRPr>
                <a:solidFill>
                  <a:srgbClr val="888888"/>
                </a:solidFill>
              </a:defRPr>
            </a:lvl6pPr>
            <a:lvl7pPr lvl="6" algn="ctr">
              <a:spcBef>
                <a:spcPts val="600"/>
              </a:spcBef>
              <a:spcAft>
                <a:spcPts val="0"/>
              </a:spcAft>
              <a:buSzPts val="1104"/>
              <a:buNone/>
              <a:defRPr>
                <a:solidFill>
                  <a:srgbClr val="888888"/>
                </a:solidFill>
              </a:defRPr>
            </a:lvl7pPr>
            <a:lvl8pPr lvl="7" algn="ctr">
              <a:spcBef>
                <a:spcPts val="600"/>
              </a:spcBef>
              <a:spcAft>
                <a:spcPts val="0"/>
              </a:spcAft>
              <a:buSzPts val="1104"/>
              <a:buNone/>
              <a:defRPr>
                <a:solidFill>
                  <a:srgbClr val="888888"/>
                </a:solidFill>
              </a:defRPr>
            </a:lvl8pPr>
            <a:lvl9pPr lvl="8" algn="ctr">
              <a:spcBef>
                <a:spcPts val="600"/>
              </a:spcBef>
              <a:spcAft>
                <a:spcPts val="600"/>
              </a:spcAft>
              <a:buSzPts val="1104"/>
              <a:buNone/>
              <a:defRPr>
                <a:solidFill>
                  <a:srgbClr val="888888"/>
                </a:solidFill>
              </a:defRPr>
            </a:lvl9pPr>
          </a:lstStyle>
          <a:p>
            <a:endParaRPr/>
          </a:p>
        </p:txBody>
      </p:sp>
      <p:sp>
        <p:nvSpPr>
          <p:cNvPr id="18" name="Google Shape;18;p55"/>
          <p:cNvSpPr txBox="1">
            <a:spLocks noGrp="1"/>
          </p:cNvSpPr>
          <p:nvPr>
            <p:ph type="dt" idx="10"/>
          </p:nvPr>
        </p:nvSpPr>
        <p:spPr>
          <a:xfrm>
            <a:off x="7605951" y="5956137"/>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539F8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5"/>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39F8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5"/>
          <p:cNvSpPr txBox="1">
            <a:spLocks noGrp="1"/>
          </p:cNvSpPr>
          <p:nvPr>
            <p:ph type="sldNum" idx="12"/>
          </p:nvPr>
        </p:nvSpPr>
        <p:spPr>
          <a:xfrm>
            <a:off x="10558300" y="5956137"/>
            <a:ext cx="10164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539F8A"/>
                </a:solidFill>
                <a:latin typeface="Gill Sans"/>
                <a:ea typeface="Gill Sans"/>
                <a:cs typeface="Gill Sans"/>
                <a:sym typeface="Gill Sans"/>
              </a:defRPr>
            </a:lvl1pPr>
            <a:lvl2pPr marL="0" lvl="1" indent="0" algn="r">
              <a:spcBef>
                <a:spcPts val="0"/>
              </a:spcBef>
              <a:buNone/>
              <a:defRPr sz="900" b="0" i="0" u="none" strike="noStrike" cap="none">
                <a:solidFill>
                  <a:srgbClr val="539F8A"/>
                </a:solidFill>
                <a:latin typeface="Gill Sans"/>
                <a:ea typeface="Gill Sans"/>
                <a:cs typeface="Gill Sans"/>
                <a:sym typeface="Gill Sans"/>
              </a:defRPr>
            </a:lvl2pPr>
            <a:lvl3pPr marL="0" lvl="2" indent="0" algn="r">
              <a:spcBef>
                <a:spcPts val="0"/>
              </a:spcBef>
              <a:buNone/>
              <a:defRPr sz="900" b="0" i="0" u="none" strike="noStrike" cap="none">
                <a:solidFill>
                  <a:srgbClr val="539F8A"/>
                </a:solidFill>
                <a:latin typeface="Gill Sans"/>
                <a:ea typeface="Gill Sans"/>
                <a:cs typeface="Gill Sans"/>
                <a:sym typeface="Gill Sans"/>
              </a:defRPr>
            </a:lvl3pPr>
            <a:lvl4pPr marL="0" lvl="3" indent="0" algn="r">
              <a:spcBef>
                <a:spcPts val="0"/>
              </a:spcBef>
              <a:buNone/>
              <a:defRPr sz="900" b="0" i="0" u="none" strike="noStrike" cap="none">
                <a:solidFill>
                  <a:srgbClr val="539F8A"/>
                </a:solidFill>
                <a:latin typeface="Gill Sans"/>
                <a:ea typeface="Gill Sans"/>
                <a:cs typeface="Gill Sans"/>
                <a:sym typeface="Gill Sans"/>
              </a:defRPr>
            </a:lvl4pPr>
            <a:lvl5pPr marL="0" lvl="4" indent="0" algn="r">
              <a:spcBef>
                <a:spcPts val="0"/>
              </a:spcBef>
              <a:buNone/>
              <a:defRPr sz="900" b="0" i="0" u="none" strike="noStrike" cap="none">
                <a:solidFill>
                  <a:srgbClr val="539F8A"/>
                </a:solidFill>
                <a:latin typeface="Gill Sans"/>
                <a:ea typeface="Gill Sans"/>
                <a:cs typeface="Gill Sans"/>
                <a:sym typeface="Gill Sans"/>
              </a:defRPr>
            </a:lvl5pPr>
            <a:lvl6pPr marL="0" lvl="5" indent="0" algn="r">
              <a:spcBef>
                <a:spcPts val="0"/>
              </a:spcBef>
              <a:buNone/>
              <a:defRPr sz="900" b="0" i="0" u="none" strike="noStrike" cap="none">
                <a:solidFill>
                  <a:srgbClr val="539F8A"/>
                </a:solidFill>
                <a:latin typeface="Gill Sans"/>
                <a:ea typeface="Gill Sans"/>
                <a:cs typeface="Gill Sans"/>
                <a:sym typeface="Gill Sans"/>
              </a:defRPr>
            </a:lvl6pPr>
            <a:lvl7pPr marL="0" lvl="6" indent="0" algn="r">
              <a:spcBef>
                <a:spcPts val="0"/>
              </a:spcBef>
              <a:buNone/>
              <a:defRPr sz="900" b="0" i="0" u="none" strike="noStrike" cap="none">
                <a:solidFill>
                  <a:srgbClr val="539F8A"/>
                </a:solidFill>
                <a:latin typeface="Gill Sans"/>
                <a:ea typeface="Gill Sans"/>
                <a:cs typeface="Gill Sans"/>
                <a:sym typeface="Gill Sans"/>
              </a:defRPr>
            </a:lvl7pPr>
            <a:lvl8pPr marL="0" lvl="7" indent="0" algn="r">
              <a:spcBef>
                <a:spcPts val="0"/>
              </a:spcBef>
              <a:buNone/>
              <a:defRPr sz="900" b="0" i="0" u="none" strike="noStrike" cap="none">
                <a:solidFill>
                  <a:srgbClr val="539F8A"/>
                </a:solidFill>
                <a:latin typeface="Gill Sans"/>
                <a:ea typeface="Gill Sans"/>
                <a:cs typeface="Gill Sans"/>
                <a:sym typeface="Gill Sans"/>
              </a:defRPr>
            </a:lvl8pPr>
            <a:lvl9pPr marL="0" lvl="8" indent="0" algn="r">
              <a:spcBef>
                <a:spcPts val="0"/>
              </a:spcBef>
              <a:buNone/>
              <a:defRPr sz="900" b="0" i="0" u="none" strike="noStrike" cap="none">
                <a:solidFill>
                  <a:srgbClr val="539F8A"/>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64"/>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4"/>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64"/>
          <p:cNvSpPr txBox="1">
            <a:spLocks noGrp="1"/>
          </p:cNvSpPr>
          <p:nvPr>
            <p:ph type="body" idx="1"/>
          </p:nvPr>
        </p:nvSpPr>
        <p:spPr>
          <a:xfrm rot="5400000">
            <a:off x="4334603" y="-1417408"/>
            <a:ext cx="3522794" cy="11029616"/>
          </a:xfrm>
          <a:prstGeom prst="rect">
            <a:avLst/>
          </a:prstGeom>
          <a:noFill/>
          <a:ln>
            <a:noFill/>
          </a:ln>
        </p:spPr>
        <p:txBody>
          <a:bodyPr spcFirstLastPara="1" wrap="square" lIns="91425" tIns="45700" rIns="91425" bIns="45700" anchor="t" anchorCtr="0">
            <a:normAutofit/>
          </a:bodyPr>
          <a:lstStyle>
            <a:lvl1pPr marL="457200" lvl="0" indent="-333756" algn="l">
              <a:spcBef>
                <a:spcPts val="360"/>
              </a:spcBef>
              <a:spcAft>
                <a:spcPts val="0"/>
              </a:spcAft>
              <a:buSzPts val="1656"/>
              <a:buChar char="◼"/>
              <a:defRPr/>
            </a:lvl1pPr>
            <a:lvl2pPr marL="914400" lvl="1" indent="-322072" algn="l">
              <a:spcBef>
                <a:spcPts val="600"/>
              </a:spcBef>
              <a:spcAft>
                <a:spcPts val="0"/>
              </a:spcAft>
              <a:buSzPts val="1472"/>
              <a:buChar char="◼"/>
              <a:defRPr/>
            </a:lvl2pPr>
            <a:lvl3pPr marL="1371600" lvl="2" indent="-310388" algn="l">
              <a:spcBef>
                <a:spcPts val="600"/>
              </a:spcBef>
              <a:spcAft>
                <a:spcPts val="0"/>
              </a:spcAft>
              <a:buSzPts val="1288"/>
              <a:buChar char="◼"/>
              <a:defRPr/>
            </a:lvl3pPr>
            <a:lvl4pPr marL="1828800" lvl="3" indent="-298703" algn="l">
              <a:spcBef>
                <a:spcPts val="600"/>
              </a:spcBef>
              <a:spcAft>
                <a:spcPts val="0"/>
              </a:spcAft>
              <a:buSzPts val="1104"/>
              <a:buChar char="◼"/>
              <a:defRPr/>
            </a:lvl4pPr>
            <a:lvl5pPr marL="2286000" lvl="4" indent="-298704" algn="l">
              <a:spcBef>
                <a:spcPts val="600"/>
              </a:spcBef>
              <a:spcAft>
                <a:spcPts val="0"/>
              </a:spcAft>
              <a:buSzPts val="1104"/>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82" name="Google Shape;82;p64"/>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4"/>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64"/>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65"/>
          <p:cNvSpPr/>
          <p:nvPr/>
        </p:nvSpPr>
        <p:spPr>
          <a:xfrm>
            <a:off x="8839201" y="599725"/>
            <a:ext cx="2906817" cy="581695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65"/>
          <p:cNvSpPr txBox="1">
            <a:spLocks noGrp="1"/>
          </p:cNvSpPr>
          <p:nvPr>
            <p:ph type="title"/>
          </p:nvPr>
        </p:nvSpPr>
        <p:spPr>
          <a:xfrm rot="5400000">
            <a:off x="7249746" y="2265181"/>
            <a:ext cx="5183073" cy="200416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65"/>
          <p:cNvSpPr txBox="1">
            <a:spLocks noGrp="1"/>
          </p:cNvSpPr>
          <p:nvPr>
            <p:ph type="body" idx="1"/>
          </p:nvPr>
        </p:nvSpPr>
        <p:spPr>
          <a:xfrm rot="5400000">
            <a:off x="2131526" y="-680877"/>
            <a:ext cx="5183073" cy="7896279"/>
          </a:xfrm>
          <a:prstGeom prst="rect">
            <a:avLst/>
          </a:prstGeom>
          <a:noFill/>
          <a:ln>
            <a:noFill/>
          </a:ln>
        </p:spPr>
        <p:txBody>
          <a:bodyPr spcFirstLastPara="1" wrap="square" lIns="91425" tIns="45700" rIns="91425" bIns="45700" anchor="t"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89" name="Google Shape;89;p65"/>
          <p:cNvSpPr txBox="1">
            <a:spLocks noGrp="1"/>
          </p:cNvSpPr>
          <p:nvPr>
            <p:ph type="dt" idx="10"/>
          </p:nvPr>
        </p:nvSpPr>
        <p:spPr>
          <a:xfrm>
            <a:off x="8993673" y="5956137"/>
            <a:ext cx="132814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539F8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65"/>
          <p:cNvSpPr txBox="1">
            <a:spLocks noGrp="1"/>
          </p:cNvSpPr>
          <p:nvPr>
            <p:ph type="ftr" idx="11"/>
          </p:nvPr>
        </p:nvSpPr>
        <p:spPr>
          <a:xfrm>
            <a:off x="774923" y="5951811"/>
            <a:ext cx="789627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65"/>
          <p:cNvSpPr txBox="1">
            <a:spLocks noGrp="1"/>
          </p:cNvSpPr>
          <p:nvPr>
            <p:ph type="sldNum" idx="12"/>
          </p:nvPr>
        </p:nvSpPr>
        <p:spPr>
          <a:xfrm>
            <a:off x="10446615" y="5956137"/>
            <a:ext cx="11641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539F8A"/>
                </a:solidFill>
                <a:latin typeface="Gill Sans"/>
                <a:ea typeface="Gill Sans"/>
                <a:cs typeface="Gill Sans"/>
                <a:sym typeface="Gill Sans"/>
              </a:defRPr>
            </a:lvl1pPr>
            <a:lvl2pPr marL="0" lvl="1" indent="0" algn="r">
              <a:spcBef>
                <a:spcPts val="0"/>
              </a:spcBef>
              <a:buNone/>
              <a:defRPr sz="900">
                <a:solidFill>
                  <a:srgbClr val="539F8A"/>
                </a:solidFill>
                <a:latin typeface="Gill Sans"/>
                <a:ea typeface="Gill Sans"/>
                <a:cs typeface="Gill Sans"/>
                <a:sym typeface="Gill Sans"/>
              </a:defRPr>
            </a:lvl2pPr>
            <a:lvl3pPr marL="0" lvl="2" indent="0" algn="r">
              <a:spcBef>
                <a:spcPts val="0"/>
              </a:spcBef>
              <a:buNone/>
              <a:defRPr sz="900">
                <a:solidFill>
                  <a:srgbClr val="539F8A"/>
                </a:solidFill>
                <a:latin typeface="Gill Sans"/>
                <a:ea typeface="Gill Sans"/>
                <a:cs typeface="Gill Sans"/>
                <a:sym typeface="Gill Sans"/>
              </a:defRPr>
            </a:lvl3pPr>
            <a:lvl4pPr marL="0" lvl="3" indent="0" algn="r">
              <a:spcBef>
                <a:spcPts val="0"/>
              </a:spcBef>
              <a:buNone/>
              <a:defRPr sz="900">
                <a:solidFill>
                  <a:srgbClr val="539F8A"/>
                </a:solidFill>
                <a:latin typeface="Gill Sans"/>
                <a:ea typeface="Gill Sans"/>
                <a:cs typeface="Gill Sans"/>
                <a:sym typeface="Gill Sans"/>
              </a:defRPr>
            </a:lvl4pPr>
            <a:lvl5pPr marL="0" lvl="4" indent="0" algn="r">
              <a:spcBef>
                <a:spcPts val="0"/>
              </a:spcBef>
              <a:buNone/>
              <a:defRPr sz="900">
                <a:solidFill>
                  <a:srgbClr val="539F8A"/>
                </a:solidFill>
                <a:latin typeface="Gill Sans"/>
                <a:ea typeface="Gill Sans"/>
                <a:cs typeface="Gill Sans"/>
                <a:sym typeface="Gill Sans"/>
              </a:defRPr>
            </a:lvl5pPr>
            <a:lvl6pPr marL="0" lvl="5" indent="0" algn="r">
              <a:spcBef>
                <a:spcPts val="0"/>
              </a:spcBef>
              <a:buNone/>
              <a:defRPr sz="900">
                <a:solidFill>
                  <a:srgbClr val="539F8A"/>
                </a:solidFill>
                <a:latin typeface="Gill Sans"/>
                <a:ea typeface="Gill Sans"/>
                <a:cs typeface="Gill Sans"/>
                <a:sym typeface="Gill Sans"/>
              </a:defRPr>
            </a:lvl6pPr>
            <a:lvl7pPr marL="0" lvl="6" indent="0" algn="r">
              <a:spcBef>
                <a:spcPts val="0"/>
              </a:spcBef>
              <a:buNone/>
              <a:defRPr sz="900">
                <a:solidFill>
                  <a:srgbClr val="539F8A"/>
                </a:solidFill>
                <a:latin typeface="Gill Sans"/>
                <a:ea typeface="Gill Sans"/>
                <a:cs typeface="Gill Sans"/>
                <a:sym typeface="Gill Sans"/>
              </a:defRPr>
            </a:lvl7pPr>
            <a:lvl8pPr marL="0" lvl="7" indent="0" algn="r">
              <a:spcBef>
                <a:spcPts val="0"/>
              </a:spcBef>
              <a:buNone/>
              <a:defRPr sz="900">
                <a:solidFill>
                  <a:srgbClr val="539F8A"/>
                </a:solidFill>
                <a:latin typeface="Gill Sans"/>
                <a:ea typeface="Gill Sans"/>
                <a:cs typeface="Gill Sans"/>
                <a:sym typeface="Gill Sans"/>
              </a:defRPr>
            </a:lvl8pPr>
            <a:lvl9pPr marL="0" lvl="8" indent="0" algn="r">
              <a:spcBef>
                <a:spcPts val="0"/>
              </a:spcBef>
              <a:buNone/>
              <a:defRPr sz="900">
                <a:solidFill>
                  <a:srgbClr val="539F8A"/>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6"/>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6"/>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6"/>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25" name="Google Shape;25;p56"/>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6"/>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6"/>
          <p:cNvSpPr txBox="1">
            <a:spLocks noGrp="1"/>
          </p:cNvSpPr>
          <p:nvPr>
            <p:ph type="sldNum" idx="12"/>
          </p:nvPr>
        </p:nvSpPr>
        <p:spPr>
          <a:xfrm>
            <a:off x="10558300" y="5956137"/>
            <a:ext cx="10525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57"/>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57"/>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7"/>
          <p:cNvSpPr txBox="1">
            <a:spLocks noGrp="1"/>
          </p:cNvSpPr>
          <p:nvPr>
            <p:ph type="body" idx="1"/>
          </p:nvPr>
        </p:nvSpPr>
        <p:spPr>
          <a:xfrm>
            <a:off x="887219" y="2250892"/>
            <a:ext cx="5087075" cy="536005"/>
          </a:xfrm>
          <a:prstGeom prst="rect">
            <a:avLst/>
          </a:prstGeom>
          <a:noFill/>
          <a:ln>
            <a:noFill/>
          </a:ln>
        </p:spPr>
        <p:txBody>
          <a:bodyPr spcFirstLastPara="1" wrap="square" lIns="91425" tIns="45700" rIns="91425" bIns="45700" anchor="b" anchorCtr="0">
            <a:noAutofit/>
          </a:bodyPr>
          <a:lstStyle>
            <a:lvl1pPr marL="457200" lvl="0" indent="-228600" algn="l">
              <a:spcBef>
                <a:spcPts val="440"/>
              </a:spcBef>
              <a:spcAft>
                <a:spcPts val="0"/>
              </a:spcAft>
              <a:buSzPts val="2024"/>
              <a:buNone/>
              <a:defRPr sz="2200" b="0">
                <a:solidFill>
                  <a:schemeClr val="accent2"/>
                </a:solidFill>
              </a:defRPr>
            </a:lvl1pPr>
            <a:lvl2pPr marL="914400" lvl="1" indent="-228600" algn="l">
              <a:spcBef>
                <a:spcPts val="600"/>
              </a:spcBef>
              <a:spcAft>
                <a:spcPts val="0"/>
              </a:spcAft>
              <a:buSzPts val="1840"/>
              <a:buNone/>
              <a:defRPr sz="2000" b="1"/>
            </a:lvl2pPr>
            <a:lvl3pPr marL="1371600" lvl="2" indent="-228600" algn="l">
              <a:spcBef>
                <a:spcPts val="600"/>
              </a:spcBef>
              <a:spcAft>
                <a:spcPts val="0"/>
              </a:spcAft>
              <a:buSzPts val="1656"/>
              <a:buNone/>
              <a:defRPr sz="1800" b="1"/>
            </a:lvl3pPr>
            <a:lvl4pPr marL="1828800" lvl="3" indent="-228600" algn="l">
              <a:spcBef>
                <a:spcPts val="600"/>
              </a:spcBef>
              <a:spcAft>
                <a:spcPts val="0"/>
              </a:spcAft>
              <a:buSzPts val="1472"/>
              <a:buNone/>
              <a:defRPr sz="1600" b="1"/>
            </a:lvl4pPr>
            <a:lvl5pPr marL="2286000" lvl="4" indent="-228600" algn="l">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32" name="Google Shape;32;p57"/>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33" name="Google Shape;33;p57"/>
          <p:cNvSpPr txBox="1">
            <a:spLocks noGrp="1"/>
          </p:cNvSpPr>
          <p:nvPr>
            <p:ph type="body" idx="3"/>
          </p:nvPr>
        </p:nvSpPr>
        <p:spPr>
          <a:xfrm>
            <a:off x="6523735" y="2250892"/>
            <a:ext cx="5087073" cy="553373"/>
          </a:xfrm>
          <a:prstGeom prst="rect">
            <a:avLst/>
          </a:prstGeom>
          <a:noFill/>
          <a:ln>
            <a:noFill/>
          </a:ln>
        </p:spPr>
        <p:txBody>
          <a:bodyPr spcFirstLastPara="1" wrap="square" lIns="91425" tIns="45700" rIns="91425" bIns="45700" anchor="b" anchorCtr="0">
            <a:noAutofit/>
          </a:bodyPr>
          <a:lstStyle>
            <a:lvl1pPr marL="457200" lvl="0" indent="-228600" algn="l">
              <a:spcBef>
                <a:spcPts val="440"/>
              </a:spcBef>
              <a:spcAft>
                <a:spcPts val="0"/>
              </a:spcAft>
              <a:buSzPts val="2024"/>
              <a:buNone/>
              <a:defRPr sz="2200" b="0">
                <a:solidFill>
                  <a:schemeClr val="accent2"/>
                </a:solidFill>
              </a:defRPr>
            </a:lvl1pPr>
            <a:lvl2pPr marL="914400" lvl="1" indent="-228600" algn="l">
              <a:spcBef>
                <a:spcPts val="600"/>
              </a:spcBef>
              <a:spcAft>
                <a:spcPts val="0"/>
              </a:spcAft>
              <a:buSzPts val="1840"/>
              <a:buNone/>
              <a:defRPr sz="2000" b="1"/>
            </a:lvl2pPr>
            <a:lvl3pPr marL="1371600" lvl="2" indent="-228600" algn="l">
              <a:spcBef>
                <a:spcPts val="600"/>
              </a:spcBef>
              <a:spcAft>
                <a:spcPts val="0"/>
              </a:spcAft>
              <a:buSzPts val="1656"/>
              <a:buNone/>
              <a:defRPr sz="1800" b="1"/>
            </a:lvl3pPr>
            <a:lvl4pPr marL="1828800" lvl="3" indent="-228600" algn="l">
              <a:spcBef>
                <a:spcPts val="600"/>
              </a:spcBef>
              <a:spcAft>
                <a:spcPts val="0"/>
              </a:spcAft>
              <a:buSzPts val="1472"/>
              <a:buNone/>
              <a:defRPr sz="1600" b="1"/>
            </a:lvl4pPr>
            <a:lvl5pPr marL="2286000" lvl="4" indent="-228600" algn="l">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34" name="Google Shape;34;p57"/>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35" name="Google Shape;35;p57"/>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7"/>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7"/>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58"/>
          <p:cNvSpPr/>
          <p:nvPr/>
        </p:nvSpPr>
        <p:spPr>
          <a:xfrm>
            <a:off x="447817" y="5141974"/>
            <a:ext cx="11290860"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8"/>
          <p:cNvSpPr txBox="1">
            <a:spLocks noGrp="1"/>
          </p:cNvSpPr>
          <p:nvPr>
            <p:ph type="title"/>
          </p:nvPr>
        </p:nvSpPr>
        <p:spPr>
          <a:xfrm>
            <a:off x="581193" y="3043910"/>
            <a:ext cx="11029615" cy="1497507"/>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3600"/>
              <a:buFont typeface="Gill Sans"/>
              <a:buNone/>
              <a:defRPr sz="3600" b="0" cap="none">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8"/>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656"/>
              <a:buNone/>
              <a:defRPr sz="1800" cap="none">
                <a:solidFill>
                  <a:schemeClr val="accent2"/>
                </a:solidFill>
              </a:defRPr>
            </a:lvl1pPr>
            <a:lvl2pPr marL="914400" lvl="1" indent="-228600" algn="l">
              <a:spcBef>
                <a:spcPts val="600"/>
              </a:spcBef>
              <a:spcAft>
                <a:spcPts val="0"/>
              </a:spcAft>
              <a:buSzPts val="1656"/>
              <a:buNone/>
              <a:defRPr sz="1800">
                <a:solidFill>
                  <a:srgbClr val="888888"/>
                </a:solidFill>
              </a:defRPr>
            </a:lvl2pPr>
            <a:lvl3pPr marL="1371600" lvl="2" indent="-228600" algn="l">
              <a:spcBef>
                <a:spcPts val="600"/>
              </a:spcBef>
              <a:spcAft>
                <a:spcPts val="0"/>
              </a:spcAft>
              <a:buSzPts val="1472"/>
              <a:buNone/>
              <a:defRPr sz="1600">
                <a:solidFill>
                  <a:srgbClr val="888888"/>
                </a:solidFill>
              </a:defRPr>
            </a:lvl3pPr>
            <a:lvl4pPr marL="1828800" lvl="3" indent="-228600" algn="l">
              <a:spcBef>
                <a:spcPts val="600"/>
              </a:spcBef>
              <a:spcAft>
                <a:spcPts val="0"/>
              </a:spcAft>
              <a:buSzPts val="1288"/>
              <a:buNone/>
              <a:defRPr sz="1400">
                <a:solidFill>
                  <a:srgbClr val="888888"/>
                </a:solidFill>
              </a:defRPr>
            </a:lvl4pPr>
            <a:lvl5pPr marL="2286000" lvl="4" indent="-228600" algn="l">
              <a:spcBef>
                <a:spcPts val="600"/>
              </a:spcBef>
              <a:spcAft>
                <a:spcPts val="0"/>
              </a:spcAft>
              <a:buSzPts val="1288"/>
              <a:buNone/>
              <a:defRPr sz="1400">
                <a:solidFill>
                  <a:srgbClr val="888888"/>
                </a:solidFill>
              </a:defRPr>
            </a:lvl5pPr>
            <a:lvl6pPr marL="2743200" lvl="5" indent="-228600" algn="l">
              <a:spcBef>
                <a:spcPts val="600"/>
              </a:spcBef>
              <a:spcAft>
                <a:spcPts val="0"/>
              </a:spcAft>
              <a:buSzPts val="1288"/>
              <a:buNone/>
              <a:defRPr sz="1400">
                <a:solidFill>
                  <a:srgbClr val="888888"/>
                </a:solidFill>
              </a:defRPr>
            </a:lvl6pPr>
            <a:lvl7pPr marL="3200400" lvl="6" indent="-228600" algn="l">
              <a:spcBef>
                <a:spcPts val="600"/>
              </a:spcBef>
              <a:spcAft>
                <a:spcPts val="0"/>
              </a:spcAft>
              <a:buSzPts val="1288"/>
              <a:buNone/>
              <a:defRPr sz="1400">
                <a:solidFill>
                  <a:srgbClr val="888888"/>
                </a:solidFill>
              </a:defRPr>
            </a:lvl7pPr>
            <a:lvl8pPr marL="3657600" lvl="7" indent="-228600" algn="l">
              <a:spcBef>
                <a:spcPts val="600"/>
              </a:spcBef>
              <a:spcAft>
                <a:spcPts val="0"/>
              </a:spcAft>
              <a:buSzPts val="1288"/>
              <a:buNone/>
              <a:defRPr sz="1400">
                <a:solidFill>
                  <a:srgbClr val="888888"/>
                </a:solidFill>
              </a:defRPr>
            </a:lvl8pPr>
            <a:lvl9pPr marL="4114800" lvl="8" indent="-228600" algn="l">
              <a:spcBef>
                <a:spcPts val="600"/>
              </a:spcBef>
              <a:spcAft>
                <a:spcPts val="600"/>
              </a:spcAft>
              <a:buSzPts val="1288"/>
              <a:buNone/>
              <a:defRPr sz="1400">
                <a:solidFill>
                  <a:srgbClr val="888888"/>
                </a:solidFill>
              </a:defRPr>
            </a:lvl9pPr>
          </a:lstStyle>
          <a:p>
            <a:endParaRPr/>
          </a:p>
        </p:txBody>
      </p:sp>
      <p:sp>
        <p:nvSpPr>
          <p:cNvPr id="42" name="Google Shape;42;p58"/>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539F8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8"/>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39F8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8"/>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539F8A"/>
                </a:solidFill>
                <a:latin typeface="Gill Sans"/>
                <a:ea typeface="Gill Sans"/>
                <a:cs typeface="Gill Sans"/>
                <a:sym typeface="Gill Sans"/>
              </a:defRPr>
            </a:lvl1pPr>
            <a:lvl2pPr marL="0" lvl="1" indent="0" algn="r">
              <a:spcBef>
                <a:spcPts val="0"/>
              </a:spcBef>
              <a:buNone/>
              <a:defRPr sz="900">
                <a:solidFill>
                  <a:srgbClr val="539F8A"/>
                </a:solidFill>
                <a:latin typeface="Gill Sans"/>
                <a:ea typeface="Gill Sans"/>
                <a:cs typeface="Gill Sans"/>
                <a:sym typeface="Gill Sans"/>
              </a:defRPr>
            </a:lvl2pPr>
            <a:lvl3pPr marL="0" lvl="2" indent="0" algn="r">
              <a:spcBef>
                <a:spcPts val="0"/>
              </a:spcBef>
              <a:buNone/>
              <a:defRPr sz="900">
                <a:solidFill>
                  <a:srgbClr val="539F8A"/>
                </a:solidFill>
                <a:latin typeface="Gill Sans"/>
                <a:ea typeface="Gill Sans"/>
                <a:cs typeface="Gill Sans"/>
                <a:sym typeface="Gill Sans"/>
              </a:defRPr>
            </a:lvl3pPr>
            <a:lvl4pPr marL="0" lvl="3" indent="0" algn="r">
              <a:spcBef>
                <a:spcPts val="0"/>
              </a:spcBef>
              <a:buNone/>
              <a:defRPr sz="900">
                <a:solidFill>
                  <a:srgbClr val="539F8A"/>
                </a:solidFill>
                <a:latin typeface="Gill Sans"/>
                <a:ea typeface="Gill Sans"/>
                <a:cs typeface="Gill Sans"/>
                <a:sym typeface="Gill Sans"/>
              </a:defRPr>
            </a:lvl4pPr>
            <a:lvl5pPr marL="0" lvl="4" indent="0" algn="r">
              <a:spcBef>
                <a:spcPts val="0"/>
              </a:spcBef>
              <a:buNone/>
              <a:defRPr sz="900">
                <a:solidFill>
                  <a:srgbClr val="539F8A"/>
                </a:solidFill>
                <a:latin typeface="Gill Sans"/>
                <a:ea typeface="Gill Sans"/>
                <a:cs typeface="Gill Sans"/>
                <a:sym typeface="Gill Sans"/>
              </a:defRPr>
            </a:lvl5pPr>
            <a:lvl6pPr marL="0" lvl="5" indent="0" algn="r">
              <a:spcBef>
                <a:spcPts val="0"/>
              </a:spcBef>
              <a:buNone/>
              <a:defRPr sz="900">
                <a:solidFill>
                  <a:srgbClr val="539F8A"/>
                </a:solidFill>
                <a:latin typeface="Gill Sans"/>
                <a:ea typeface="Gill Sans"/>
                <a:cs typeface="Gill Sans"/>
                <a:sym typeface="Gill Sans"/>
              </a:defRPr>
            </a:lvl6pPr>
            <a:lvl7pPr marL="0" lvl="6" indent="0" algn="r">
              <a:spcBef>
                <a:spcPts val="0"/>
              </a:spcBef>
              <a:buNone/>
              <a:defRPr sz="900">
                <a:solidFill>
                  <a:srgbClr val="539F8A"/>
                </a:solidFill>
                <a:latin typeface="Gill Sans"/>
                <a:ea typeface="Gill Sans"/>
                <a:cs typeface="Gill Sans"/>
                <a:sym typeface="Gill Sans"/>
              </a:defRPr>
            </a:lvl7pPr>
            <a:lvl8pPr marL="0" lvl="7" indent="0" algn="r">
              <a:spcBef>
                <a:spcPts val="0"/>
              </a:spcBef>
              <a:buNone/>
              <a:defRPr sz="900">
                <a:solidFill>
                  <a:srgbClr val="539F8A"/>
                </a:solidFill>
                <a:latin typeface="Gill Sans"/>
                <a:ea typeface="Gill Sans"/>
                <a:cs typeface="Gill Sans"/>
                <a:sym typeface="Gill Sans"/>
              </a:defRPr>
            </a:lvl8pPr>
            <a:lvl9pPr marL="0" lvl="8" indent="0" algn="r">
              <a:spcBef>
                <a:spcPts val="0"/>
              </a:spcBef>
              <a:buNone/>
              <a:defRPr sz="900">
                <a:solidFill>
                  <a:srgbClr val="539F8A"/>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5"/>
        <p:cNvGrpSpPr/>
        <p:nvPr/>
      </p:nvGrpSpPr>
      <p:grpSpPr>
        <a:xfrm>
          <a:off x="0" y="0"/>
          <a:ext cx="0" cy="0"/>
          <a:chOff x="0" y="0"/>
          <a:chExt cx="0" cy="0"/>
        </a:xfrm>
      </p:grpSpPr>
      <p:sp>
        <p:nvSpPr>
          <p:cNvPr id="46" name="Google Shape;46;p59"/>
          <p:cNvSpPr/>
          <p:nvPr/>
        </p:nvSpPr>
        <p:spPr>
          <a:xfrm>
            <a:off x="447817" y="5141973"/>
            <a:ext cx="11298200" cy="127470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9"/>
          <p:cNvSpPr txBox="1">
            <a:spLocks noGrp="1"/>
          </p:cNvSpPr>
          <p:nvPr>
            <p:ph type="title"/>
          </p:nvPr>
        </p:nvSpPr>
        <p:spPr>
          <a:xfrm>
            <a:off x="581192" y="5262296"/>
            <a:ext cx="4909445" cy="68951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539F8A"/>
              </a:buClr>
              <a:buSzPts val="2000"/>
              <a:buFont typeface="Gill Sans"/>
              <a:buNone/>
              <a:defRPr sz="2000" b="0">
                <a:solidFill>
                  <a:srgbClr val="539F8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9"/>
          <p:cNvSpPr txBox="1">
            <a:spLocks noGrp="1"/>
          </p:cNvSpPr>
          <p:nvPr>
            <p:ph type="body" idx="1"/>
          </p:nvPr>
        </p:nvSpPr>
        <p:spPr>
          <a:xfrm>
            <a:off x="447816" y="601200"/>
            <a:ext cx="11292840" cy="4204800"/>
          </a:xfrm>
          <a:prstGeom prst="rect">
            <a:avLst/>
          </a:prstGeom>
          <a:noFill/>
          <a:ln>
            <a:noFill/>
          </a:ln>
        </p:spPr>
        <p:txBody>
          <a:bodyPr spcFirstLastPara="1" wrap="square" lIns="91425" tIns="45700" rIns="91425" bIns="45700" anchor="ctr" anchorCtr="0">
            <a:normAutofit/>
          </a:bodyPr>
          <a:lstStyle>
            <a:lvl1pPr marL="457200" lvl="0" indent="-345440" algn="l">
              <a:spcBef>
                <a:spcPts val="400"/>
              </a:spcBef>
              <a:spcAft>
                <a:spcPts val="0"/>
              </a:spcAft>
              <a:buSzPts val="1840"/>
              <a:buChar char="◼"/>
              <a:defRPr sz="2000">
                <a:solidFill>
                  <a:schemeClr val="dk2"/>
                </a:solidFill>
              </a:defRPr>
            </a:lvl1pPr>
            <a:lvl2pPr marL="914400" lvl="1" indent="-333756" algn="l">
              <a:spcBef>
                <a:spcPts val="600"/>
              </a:spcBef>
              <a:spcAft>
                <a:spcPts val="0"/>
              </a:spcAft>
              <a:buSzPts val="1656"/>
              <a:buChar char="◼"/>
              <a:defRPr sz="1800">
                <a:solidFill>
                  <a:schemeClr val="dk2"/>
                </a:solidFill>
              </a:defRPr>
            </a:lvl2pPr>
            <a:lvl3pPr marL="1371600" lvl="2" indent="-322072" algn="l">
              <a:spcBef>
                <a:spcPts val="600"/>
              </a:spcBef>
              <a:spcAft>
                <a:spcPts val="0"/>
              </a:spcAft>
              <a:buSzPts val="1472"/>
              <a:buChar char="◼"/>
              <a:defRPr sz="1600">
                <a:solidFill>
                  <a:schemeClr val="dk2"/>
                </a:solidFill>
              </a:defRPr>
            </a:lvl3pPr>
            <a:lvl4pPr marL="1828800" lvl="3" indent="-310388" algn="l">
              <a:spcBef>
                <a:spcPts val="600"/>
              </a:spcBef>
              <a:spcAft>
                <a:spcPts val="0"/>
              </a:spcAft>
              <a:buSzPts val="1288"/>
              <a:buChar char="◼"/>
              <a:defRPr sz="1400">
                <a:solidFill>
                  <a:schemeClr val="dk2"/>
                </a:solidFill>
              </a:defRPr>
            </a:lvl4pPr>
            <a:lvl5pPr marL="2286000" lvl="4" indent="-310388" algn="l">
              <a:spcBef>
                <a:spcPts val="600"/>
              </a:spcBef>
              <a:spcAft>
                <a:spcPts val="0"/>
              </a:spcAft>
              <a:buSzPts val="1288"/>
              <a:buChar char="◼"/>
              <a:defRPr sz="1400">
                <a:solidFill>
                  <a:schemeClr val="dk2"/>
                </a:solidFill>
              </a:defRPr>
            </a:lvl5pPr>
            <a:lvl6pPr marL="2743200" lvl="5" indent="-310388" algn="l">
              <a:spcBef>
                <a:spcPts val="600"/>
              </a:spcBef>
              <a:spcAft>
                <a:spcPts val="0"/>
              </a:spcAft>
              <a:buSzPts val="1288"/>
              <a:buChar char="◼"/>
              <a:defRPr sz="1400">
                <a:solidFill>
                  <a:schemeClr val="dk2"/>
                </a:solidFill>
              </a:defRPr>
            </a:lvl6pPr>
            <a:lvl7pPr marL="3200400" lvl="6" indent="-310388" algn="l">
              <a:spcBef>
                <a:spcPts val="600"/>
              </a:spcBef>
              <a:spcAft>
                <a:spcPts val="0"/>
              </a:spcAft>
              <a:buSzPts val="1288"/>
              <a:buChar char="◼"/>
              <a:defRPr sz="1400">
                <a:solidFill>
                  <a:schemeClr val="dk2"/>
                </a:solidFill>
              </a:defRPr>
            </a:lvl7pPr>
            <a:lvl8pPr marL="3657600" lvl="7" indent="-310388" algn="l">
              <a:spcBef>
                <a:spcPts val="600"/>
              </a:spcBef>
              <a:spcAft>
                <a:spcPts val="0"/>
              </a:spcAft>
              <a:buSzPts val="1288"/>
              <a:buChar char="◼"/>
              <a:defRPr sz="1400">
                <a:solidFill>
                  <a:schemeClr val="dk2"/>
                </a:solidFill>
              </a:defRPr>
            </a:lvl8pPr>
            <a:lvl9pPr marL="4114800" lvl="8" indent="-310388" algn="l">
              <a:spcBef>
                <a:spcPts val="600"/>
              </a:spcBef>
              <a:spcAft>
                <a:spcPts val="600"/>
              </a:spcAft>
              <a:buSzPts val="1288"/>
              <a:buChar char="◼"/>
              <a:defRPr sz="1400">
                <a:solidFill>
                  <a:schemeClr val="dk2"/>
                </a:solidFill>
              </a:defRPr>
            </a:lvl9pPr>
          </a:lstStyle>
          <a:p>
            <a:endParaRPr/>
          </a:p>
        </p:txBody>
      </p:sp>
      <p:sp>
        <p:nvSpPr>
          <p:cNvPr id="49" name="Google Shape;49;p59"/>
          <p:cNvSpPr txBox="1">
            <a:spLocks noGrp="1"/>
          </p:cNvSpPr>
          <p:nvPr>
            <p:ph type="body" idx="2"/>
          </p:nvPr>
        </p:nvSpPr>
        <p:spPr>
          <a:xfrm>
            <a:off x="5740823" y="5262296"/>
            <a:ext cx="5869987" cy="689515"/>
          </a:xfrm>
          <a:prstGeom prst="rect">
            <a:avLst/>
          </a:prstGeom>
          <a:noFill/>
          <a:ln>
            <a:noFill/>
          </a:ln>
        </p:spPr>
        <p:txBody>
          <a:bodyPr spcFirstLastPara="1" wrap="square" lIns="91425" tIns="45700" rIns="91425" bIns="45700" anchor="ctr" anchorCtr="0">
            <a:normAutofit/>
          </a:bodyPr>
          <a:lstStyle>
            <a:lvl1pPr marL="457200" lvl="0" indent="-228600" algn="r">
              <a:spcBef>
                <a:spcPts val="220"/>
              </a:spcBef>
              <a:spcAft>
                <a:spcPts val="0"/>
              </a:spcAft>
              <a:buSzPts val="1012"/>
              <a:buNone/>
              <a:defRPr sz="1100">
                <a:solidFill>
                  <a:schemeClr val="lt1"/>
                </a:solidFill>
              </a:defRPr>
            </a:lvl1pPr>
            <a:lvl2pPr marL="914400" lvl="1" indent="-228600" algn="l">
              <a:spcBef>
                <a:spcPts val="600"/>
              </a:spcBef>
              <a:spcAft>
                <a:spcPts val="0"/>
              </a:spcAft>
              <a:buSzPts val="1012"/>
              <a:buNone/>
              <a:defRPr sz="1100"/>
            </a:lvl2pPr>
            <a:lvl3pPr marL="1371600" lvl="2" indent="-228600" algn="l">
              <a:spcBef>
                <a:spcPts val="600"/>
              </a:spcBef>
              <a:spcAft>
                <a:spcPts val="0"/>
              </a:spcAft>
              <a:buSzPts val="920"/>
              <a:buNone/>
              <a:defRPr sz="1000"/>
            </a:lvl3pPr>
            <a:lvl4pPr marL="1828800" lvl="3" indent="-228600" algn="l">
              <a:spcBef>
                <a:spcPts val="600"/>
              </a:spcBef>
              <a:spcAft>
                <a:spcPts val="0"/>
              </a:spcAft>
              <a:buSzPts val="828"/>
              <a:buNone/>
              <a:defRPr sz="900"/>
            </a:lvl4pPr>
            <a:lvl5pPr marL="2286000" lvl="4" indent="-228600" algn="l">
              <a:spcBef>
                <a:spcPts val="600"/>
              </a:spcBef>
              <a:spcAft>
                <a:spcPts val="0"/>
              </a:spcAft>
              <a:buSzPts val="828"/>
              <a:buNone/>
              <a:defRPr sz="900"/>
            </a:lvl5pPr>
            <a:lvl6pPr marL="2743200" lvl="5" indent="-228600" algn="l">
              <a:spcBef>
                <a:spcPts val="600"/>
              </a:spcBef>
              <a:spcAft>
                <a:spcPts val="0"/>
              </a:spcAft>
              <a:buSzPts val="828"/>
              <a:buNone/>
              <a:defRPr sz="900"/>
            </a:lvl6pPr>
            <a:lvl7pPr marL="3200400" lvl="6" indent="-228600" algn="l">
              <a:spcBef>
                <a:spcPts val="600"/>
              </a:spcBef>
              <a:spcAft>
                <a:spcPts val="0"/>
              </a:spcAft>
              <a:buSzPts val="828"/>
              <a:buNone/>
              <a:defRPr sz="900"/>
            </a:lvl7pPr>
            <a:lvl8pPr marL="3657600" lvl="7" indent="-228600" algn="l">
              <a:spcBef>
                <a:spcPts val="600"/>
              </a:spcBef>
              <a:spcAft>
                <a:spcPts val="0"/>
              </a:spcAft>
              <a:buSzPts val="828"/>
              <a:buNone/>
              <a:defRPr sz="900"/>
            </a:lvl8pPr>
            <a:lvl9pPr marL="4114800" lvl="8" indent="-228600" algn="l">
              <a:spcBef>
                <a:spcPts val="600"/>
              </a:spcBef>
              <a:spcAft>
                <a:spcPts val="600"/>
              </a:spcAft>
              <a:buSzPts val="828"/>
              <a:buNone/>
              <a:defRPr sz="900"/>
            </a:lvl9pPr>
          </a:lstStyle>
          <a:p>
            <a:endParaRPr/>
          </a:p>
        </p:txBody>
      </p:sp>
      <p:sp>
        <p:nvSpPr>
          <p:cNvPr id="50" name="Google Shape;50;p59"/>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539F8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9"/>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539F8A"/>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539F8A"/>
                </a:solidFill>
                <a:latin typeface="Gill Sans"/>
                <a:ea typeface="Gill Sans"/>
                <a:cs typeface="Gill Sans"/>
                <a:sym typeface="Gill Sans"/>
              </a:defRPr>
            </a:lvl1pPr>
            <a:lvl2pPr marL="0" lvl="1" indent="0" algn="r">
              <a:spcBef>
                <a:spcPts val="0"/>
              </a:spcBef>
              <a:buNone/>
              <a:defRPr sz="900">
                <a:solidFill>
                  <a:srgbClr val="539F8A"/>
                </a:solidFill>
                <a:latin typeface="Gill Sans"/>
                <a:ea typeface="Gill Sans"/>
                <a:cs typeface="Gill Sans"/>
                <a:sym typeface="Gill Sans"/>
              </a:defRPr>
            </a:lvl2pPr>
            <a:lvl3pPr marL="0" lvl="2" indent="0" algn="r">
              <a:spcBef>
                <a:spcPts val="0"/>
              </a:spcBef>
              <a:buNone/>
              <a:defRPr sz="900">
                <a:solidFill>
                  <a:srgbClr val="539F8A"/>
                </a:solidFill>
                <a:latin typeface="Gill Sans"/>
                <a:ea typeface="Gill Sans"/>
                <a:cs typeface="Gill Sans"/>
                <a:sym typeface="Gill Sans"/>
              </a:defRPr>
            </a:lvl3pPr>
            <a:lvl4pPr marL="0" lvl="3" indent="0" algn="r">
              <a:spcBef>
                <a:spcPts val="0"/>
              </a:spcBef>
              <a:buNone/>
              <a:defRPr sz="900">
                <a:solidFill>
                  <a:srgbClr val="539F8A"/>
                </a:solidFill>
                <a:latin typeface="Gill Sans"/>
                <a:ea typeface="Gill Sans"/>
                <a:cs typeface="Gill Sans"/>
                <a:sym typeface="Gill Sans"/>
              </a:defRPr>
            </a:lvl4pPr>
            <a:lvl5pPr marL="0" lvl="4" indent="0" algn="r">
              <a:spcBef>
                <a:spcPts val="0"/>
              </a:spcBef>
              <a:buNone/>
              <a:defRPr sz="900">
                <a:solidFill>
                  <a:srgbClr val="539F8A"/>
                </a:solidFill>
                <a:latin typeface="Gill Sans"/>
                <a:ea typeface="Gill Sans"/>
                <a:cs typeface="Gill Sans"/>
                <a:sym typeface="Gill Sans"/>
              </a:defRPr>
            </a:lvl5pPr>
            <a:lvl6pPr marL="0" lvl="5" indent="0" algn="r">
              <a:spcBef>
                <a:spcPts val="0"/>
              </a:spcBef>
              <a:buNone/>
              <a:defRPr sz="900">
                <a:solidFill>
                  <a:srgbClr val="539F8A"/>
                </a:solidFill>
                <a:latin typeface="Gill Sans"/>
                <a:ea typeface="Gill Sans"/>
                <a:cs typeface="Gill Sans"/>
                <a:sym typeface="Gill Sans"/>
              </a:defRPr>
            </a:lvl6pPr>
            <a:lvl7pPr marL="0" lvl="6" indent="0" algn="r">
              <a:spcBef>
                <a:spcPts val="0"/>
              </a:spcBef>
              <a:buNone/>
              <a:defRPr sz="900">
                <a:solidFill>
                  <a:srgbClr val="539F8A"/>
                </a:solidFill>
                <a:latin typeface="Gill Sans"/>
                <a:ea typeface="Gill Sans"/>
                <a:cs typeface="Gill Sans"/>
                <a:sym typeface="Gill Sans"/>
              </a:defRPr>
            </a:lvl7pPr>
            <a:lvl8pPr marL="0" lvl="7" indent="0" algn="r">
              <a:spcBef>
                <a:spcPts val="0"/>
              </a:spcBef>
              <a:buNone/>
              <a:defRPr sz="900">
                <a:solidFill>
                  <a:srgbClr val="539F8A"/>
                </a:solidFill>
                <a:latin typeface="Gill Sans"/>
                <a:ea typeface="Gill Sans"/>
                <a:cs typeface="Gill Sans"/>
                <a:sym typeface="Gill Sans"/>
              </a:defRPr>
            </a:lvl8pPr>
            <a:lvl9pPr marL="0" lvl="8" indent="0" algn="r">
              <a:spcBef>
                <a:spcPts val="0"/>
              </a:spcBef>
              <a:buNone/>
              <a:defRPr sz="900">
                <a:solidFill>
                  <a:srgbClr val="539F8A"/>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60"/>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0"/>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0"/>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
        <p:cNvGrpSpPr/>
        <p:nvPr/>
      </p:nvGrpSpPr>
      <p:grpSpPr>
        <a:xfrm>
          <a:off x="0" y="0"/>
          <a:ext cx="0" cy="0"/>
          <a:chOff x="0" y="0"/>
          <a:chExt cx="0" cy="0"/>
        </a:xfrm>
      </p:grpSpPr>
      <p:sp>
        <p:nvSpPr>
          <p:cNvPr id="58" name="Google Shape;58;p61"/>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1"/>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1"/>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61" name="Google Shape;61;p61"/>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62" name="Google Shape;62;p61"/>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1"/>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1"/>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62"/>
          <p:cNvSpPr/>
          <p:nvPr/>
        </p:nvSpPr>
        <p:spPr>
          <a:xfrm>
            <a:off x="440683"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2"/>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62"/>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62"/>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2"/>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63"/>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Gill Sans"/>
              <a:buNone/>
              <a:defRPr sz="2400" b="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3"/>
          <p:cNvSpPr>
            <a:spLocks noGrp="1"/>
          </p:cNvSpPr>
          <p:nvPr>
            <p:ph type="pic" idx="2"/>
          </p:nvPr>
        </p:nvSpPr>
        <p:spPr>
          <a:xfrm>
            <a:off x="447817" y="599725"/>
            <a:ext cx="11290859" cy="3557252"/>
          </a:xfrm>
          <a:prstGeom prst="rect">
            <a:avLst/>
          </a:prstGeom>
          <a:noFill/>
          <a:ln>
            <a:noFill/>
          </a:ln>
        </p:spPr>
        <p:txBody>
          <a:bodyPr spcFirstLastPara="1" wrap="square" lIns="91425" tIns="45700" rIns="91425" bIns="45700" anchor="t" anchorCtr="0">
            <a:normAutofit/>
          </a:bodyPr>
          <a:lstStyle>
            <a:lvl1pPr marR="0" lvl="0" algn="ctr" rtl="0">
              <a:spcBef>
                <a:spcPts val="32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1pPr>
            <a:lvl2pPr marR="0" lvl="1" algn="l" rtl="0">
              <a:spcBef>
                <a:spcPts val="60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2pPr>
            <a:lvl3pPr marR="0" lvl="2" algn="l" rtl="0">
              <a:spcBef>
                <a:spcPts val="60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3pPr>
            <a:lvl4pPr marR="0" lvl="3" algn="l" rtl="0">
              <a:spcBef>
                <a:spcPts val="60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4pPr>
            <a:lvl5pPr marR="0" lvl="4" algn="l" rtl="0">
              <a:spcBef>
                <a:spcPts val="60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5pPr>
            <a:lvl6pPr marR="0" lvl="5" algn="l" rtl="0">
              <a:spcBef>
                <a:spcPts val="60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6pPr>
            <a:lvl7pPr marR="0" lvl="6" algn="l" rtl="0">
              <a:spcBef>
                <a:spcPts val="60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7pPr>
            <a:lvl8pPr marR="0" lvl="7" algn="l" rtl="0">
              <a:spcBef>
                <a:spcPts val="600"/>
              </a:spcBef>
              <a:spcAft>
                <a:spcPts val="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8pPr>
            <a:lvl9pPr marR="0" lvl="8" algn="l" rtl="0">
              <a:spcBef>
                <a:spcPts val="600"/>
              </a:spcBef>
              <a:spcAft>
                <a:spcPts val="600"/>
              </a:spcAft>
              <a:buClr>
                <a:schemeClr val="accent2"/>
              </a:buClr>
              <a:buSzPts val="1472"/>
              <a:buFont typeface="Noto Sans Symbols"/>
              <a:buNone/>
              <a:defRPr sz="1600" b="0" i="0" u="none" strike="noStrike" cap="none">
                <a:solidFill>
                  <a:schemeClr val="dk2"/>
                </a:solidFill>
                <a:latin typeface="Gill Sans"/>
                <a:ea typeface="Gill Sans"/>
                <a:cs typeface="Gill Sans"/>
                <a:sym typeface="Gill Sans"/>
              </a:defRPr>
            </a:lvl9pPr>
          </a:lstStyle>
          <a:p>
            <a:endParaRPr/>
          </a:p>
        </p:txBody>
      </p:sp>
      <p:sp>
        <p:nvSpPr>
          <p:cNvPr id="74" name="Google Shape;74;p63"/>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ctr" anchorCtr="0">
            <a:normAutofit/>
          </a:bodyPr>
          <a:lstStyle>
            <a:lvl1pPr marL="457200" lvl="0" indent="-228600" algn="l">
              <a:spcBef>
                <a:spcPts val="240"/>
              </a:spcBef>
              <a:spcAft>
                <a:spcPts val="0"/>
              </a:spcAft>
              <a:buSzPts val="1104"/>
              <a:buNone/>
              <a:defRPr sz="1200"/>
            </a:lvl1pPr>
            <a:lvl2pPr marL="914400" lvl="1" indent="-228600" algn="l">
              <a:spcBef>
                <a:spcPts val="600"/>
              </a:spcBef>
              <a:spcAft>
                <a:spcPts val="0"/>
              </a:spcAft>
              <a:buSzPts val="1104"/>
              <a:buNone/>
              <a:defRPr sz="1200"/>
            </a:lvl2pPr>
            <a:lvl3pPr marL="1371600" lvl="2" indent="-228600" algn="l">
              <a:spcBef>
                <a:spcPts val="600"/>
              </a:spcBef>
              <a:spcAft>
                <a:spcPts val="0"/>
              </a:spcAft>
              <a:buSzPts val="920"/>
              <a:buNone/>
              <a:defRPr sz="1000"/>
            </a:lvl3pPr>
            <a:lvl4pPr marL="1828800" lvl="3" indent="-228600" algn="l">
              <a:spcBef>
                <a:spcPts val="600"/>
              </a:spcBef>
              <a:spcAft>
                <a:spcPts val="0"/>
              </a:spcAft>
              <a:buSzPts val="828"/>
              <a:buNone/>
              <a:defRPr sz="900"/>
            </a:lvl4pPr>
            <a:lvl5pPr marL="2286000" lvl="4" indent="-228600" algn="l">
              <a:spcBef>
                <a:spcPts val="600"/>
              </a:spcBef>
              <a:spcAft>
                <a:spcPts val="0"/>
              </a:spcAft>
              <a:buSzPts val="828"/>
              <a:buNone/>
              <a:defRPr sz="900"/>
            </a:lvl5pPr>
            <a:lvl6pPr marL="2743200" lvl="5" indent="-228600" algn="l">
              <a:spcBef>
                <a:spcPts val="600"/>
              </a:spcBef>
              <a:spcAft>
                <a:spcPts val="0"/>
              </a:spcAft>
              <a:buSzPts val="828"/>
              <a:buNone/>
              <a:defRPr sz="900"/>
            </a:lvl6pPr>
            <a:lvl7pPr marL="3200400" lvl="6" indent="-228600" algn="l">
              <a:spcBef>
                <a:spcPts val="600"/>
              </a:spcBef>
              <a:spcAft>
                <a:spcPts val="0"/>
              </a:spcAft>
              <a:buSzPts val="828"/>
              <a:buNone/>
              <a:defRPr sz="900"/>
            </a:lvl7pPr>
            <a:lvl8pPr marL="3657600" lvl="7" indent="-228600" algn="l">
              <a:spcBef>
                <a:spcPts val="600"/>
              </a:spcBef>
              <a:spcAft>
                <a:spcPts val="0"/>
              </a:spcAft>
              <a:buSzPts val="828"/>
              <a:buNone/>
              <a:defRPr sz="900"/>
            </a:lvl8pPr>
            <a:lvl9pPr marL="4114800" lvl="8" indent="-228600" algn="l">
              <a:spcBef>
                <a:spcPts val="600"/>
              </a:spcBef>
              <a:spcAft>
                <a:spcPts val="600"/>
              </a:spcAft>
              <a:buSzPts val="828"/>
              <a:buNone/>
              <a:defRPr sz="900"/>
            </a:lvl9pPr>
          </a:lstStyle>
          <a:p>
            <a:endParaRPr/>
          </a:p>
        </p:txBody>
      </p:sp>
      <p:sp>
        <p:nvSpPr>
          <p:cNvPr id="75" name="Google Shape;75;p63"/>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3"/>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3"/>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4"/>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lt1"/>
              </a:buClr>
              <a:buSzPts val="2800"/>
              <a:buFont typeface="Gill Sans"/>
              <a:buNone/>
              <a:defRPr sz="280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 name="Google Shape;7;p54"/>
          <p:cNvSpPr txBox="1">
            <a:spLocks noGrp="1"/>
          </p:cNvSpPr>
          <p:nvPr>
            <p:ph type="body" idx="1"/>
          </p:nvPr>
        </p:nvSpPr>
        <p:spPr>
          <a:xfrm>
            <a:off x="581192" y="2336003"/>
            <a:ext cx="11029616" cy="3522794"/>
          </a:xfrm>
          <a:prstGeom prst="rect">
            <a:avLst/>
          </a:prstGeom>
          <a:noFill/>
          <a:ln>
            <a:noFill/>
          </a:ln>
        </p:spPr>
        <p:txBody>
          <a:bodyPr spcFirstLastPara="1" wrap="square" lIns="91425" tIns="45700" rIns="91425" bIns="45700" anchor="ctr" anchorCtr="0">
            <a:normAutofit/>
          </a:bodyPr>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Gill Sans"/>
                <a:ea typeface="Gill Sans"/>
                <a:cs typeface="Gill Sans"/>
                <a:sym typeface="Gill Sans"/>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Gill Sans"/>
                <a:ea typeface="Gill Sans"/>
                <a:cs typeface="Gill Sans"/>
                <a:sym typeface="Gill Sans"/>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Gill Sans"/>
                <a:ea typeface="Gill Sans"/>
                <a:cs typeface="Gill Sans"/>
                <a:sym typeface="Gill Sans"/>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8" name="Google Shape;8;p54"/>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chemeClr val="accent2"/>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9" name="Google Shape;9;p54"/>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accent2"/>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0" name="Google Shape;10;p54"/>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2"/>
                </a:solidFill>
                <a:latin typeface="Gill Sans"/>
                <a:ea typeface="Gill Sans"/>
                <a:cs typeface="Gill Sans"/>
                <a:sym typeface="Gill Sans"/>
              </a:defRPr>
            </a:lvl1pPr>
            <a:lvl2pPr marL="0" marR="0" lvl="1" indent="0" algn="r" rtl="0">
              <a:spcBef>
                <a:spcPts val="0"/>
              </a:spcBef>
              <a:buNone/>
              <a:defRPr sz="900" b="0" i="0" u="none" strike="noStrike" cap="none">
                <a:solidFill>
                  <a:schemeClr val="accent2"/>
                </a:solidFill>
                <a:latin typeface="Gill Sans"/>
                <a:ea typeface="Gill Sans"/>
                <a:cs typeface="Gill Sans"/>
                <a:sym typeface="Gill Sans"/>
              </a:defRPr>
            </a:lvl2pPr>
            <a:lvl3pPr marL="0" marR="0" lvl="2" indent="0" algn="r" rtl="0">
              <a:spcBef>
                <a:spcPts val="0"/>
              </a:spcBef>
              <a:buNone/>
              <a:defRPr sz="900" b="0" i="0" u="none" strike="noStrike" cap="none">
                <a:solidFill>
                  <a:schemeClr val="accent2"/>
                </a:solidFill>
                <a:latin typeface="Gill Sans"/>
                <a:ea typeface="Gill Sans"/>
                <a:cs typeface="Gill Sans"/>
                <a:sym typeface="Gill Sans"/>
              </a:defRPr>
            </a:lvl3pPr>
            <a:lvl4pPr marL="0" marR="0" lvl="3" indent="0" algn="r" rtl="0">
              <a:spcBef>
                <a:spcPts val="0"/>
              </a:spcBef>
              <a:buNone/>
              <a:defRPr sz="900" b="0" i="0" u="none" strike="noStrike" cap="none">
                <a:solidFill>
                  <a:schemeClr val="accent2"/>
                </a:solidFill>
                <a:latin typeface="Gill Sans"/>
                <a:ea typeface="Gill Sans"/>
                <a:cs typeface="Gill Sans"/>
                <a:sym typeface="Gill Sans"/>
              </a:defRPr>
            </a:lvl4pPr>
            <a:lvl5pPr marL="0" marR="0" lvl="4" indent="0" algn="r" rtl="0">
              <a:spcBef>
                <a:spcPts val="0"/>
              </a:spcBef>
              <a:buNone/>
              <a:defRPr sz="900" b="0" i="0" u="none" strike="noStrike" cap="none">
                <a:solidFill>
                  <a:schemeClr val="accent2"/>
                </a:solidFill>
                <a:latin typeface="Gill Sans"/>
                <a:ea typeface="Gill Sans"/>
                <a:cs typeface="Gill Sans"/>
                <a:sym typeface="Gill Sans"/>
              </a:defRPr>
            </a:lvl5pPr>
            <a:lvl6pPr marL="0" marR="0" lvl="5" indent="0" algn="r" rtl="0">
              <a:spcBef>
                <a:spcPts val="0"/>
              </a:spcBef>
              <a:buNone/>
              <a:defRPr sz="900" b="0" i="0" u="none" strike="noStrike" cap="none">
                <a:solidFill>
                  <a:schemeClr val="accent2"/>
                </a:solidFill>
                <a:latin typeface="Gill Sans"/>
                <a:ea typeface="Gill Sans"/>
                <a:cs typeface="Gill Sans"/>
                <a:sym typeface="Gill Sans"/>
              </a:defRPr>
            </a:lvl6pPr>
            <a:lvl7pPr marL="0" marR="0" lvl="6" indent="0" algn="r" rtl="0">
              <a:spcBef>
                <a:spcPts val="0"/>
              </a:spcBef>
              <a:buNone/>
              <a:defRPr sz="900" b="0" i="0" u="none" strike="noStrike" cap="none">
                <a:solidFill>
                  <a:schemeClr val="accent2"/>
                </a:solidFill>
                <a:latin typeface="Gill Sans"/>
                <a:ea typeface="Gill Sans"/>
                <a:cs typeface="Gill Sans"/>
                <a:sym typeface="Gill Sans"/>
              </a:defRPr>
            </a:lvl7pPr>
            <a:lvl8pPr marL="0" marR="0" lvl="7" indent="0" algn="r" rtl="0">
              <a:spcBef>
                <a:spcPts val="0"/>
              </a:spcBef>
              <a:buNone/>
              <a:defRPr sz="900" b="0" i="0" u="none" strike="noStrike" cap="none">
                <a:solidFill>
                  <a:schemeClr val="accent2"/>
                </a:solidFill>
                <a:latin typeface="Gill Sans"/>
                <a:ea typeface="Gill Sans"/>
                <a:cs typeface="Gill Sans"/>
                <a:sym typeface="Gill Sans"/>
              </a:defRPr>
            </a:lvl8pPr>
            <a:lvl9pPr marL="0" marR="0" lvl="8" indent="0" algn="r" rtl="0">
              <a:spcBef>
                <a:spcPts val="0"/>
              </a:spcBef>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54"/>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54"/>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54"/>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accent1"/>
              </a:buClr>
              <a:buSzPts val="5400"/>
              <a:buFont typeface="Times New Roman"/>
              <a:buNone/>
            </a:pPr>
            <a:r>
              <a:rPr lang="en-US" sz="5400">
                <a:latin typeface="Times New Roman"/>
                <a:ea typeface="Times New Roman"/>
                <a:cs typeface="Times New Roman"/>
                <a:sym typeface="Times New Roman"/>
              </a:rPr>
              <a:t>COUNSELING THE COUNSELOR </a:t>
            </a:r>
            <a:endParaRPr/>
          </a:p>
        </p:txBody>
      </p:sp>
      <p:sp>
        <p:nvSpPr>
          <p:cNvPr id="97" name="Google Shape;97;p1"/>
          <p:cNvSpPr txBox="1">
            <a:spLocks noGrp="1"/>
          </p:cNvSpPr>
          <p:nvPr>
            <p:ph type="subTitle" idx="1"/>
          </p:nvPr>
        </p:nvSpPr>
        <p:spPr>
          <a:xfrm>
            <a:off x="581194" y="2495445"/>
            <a:ext cx="10993546" cy="59032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SzPct val="92000"/>
              <a:buNone/>
            </a:pPr>
            <a:r>
              <a:rPr lang="en-US" sz="3200">
                <a:latin typeface="Times New Roman"/>
                <a:ea typeface="Times New Roman"/>
                <a:cs typeface="Times New Roman"/>
                <a:sym typeface="Times New Roman"/>
              </a:rPr>
              <a:t>ETHICAL CONSIDERATIONS OF DEALING WITH A SUICIDAL CLIENT </a:t>
            </a:r>
            <a:endParaRPr/>
          </a:p>
          <a:p>
            <a:pPr marL="0" lvl="0" indent="0" algn="l" rtl="0">
              <a:spcBef>
                <a:spcPts val="848"/>
              </a:spcBef>
              <a:spcAft>
                <a:spcPts val="0"/>
              </a:spcAft>
              <a:buSzPct val="920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0"/>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ACTIONS</a:t>
            </a:r>
            <a:endParaRPr/>
          </a:p>
        </p:txBody>
      </p:sp>
      <p:sp>
        <p:nvSpPr>
          <p:cNvPr id="155" name="Google Shape;155;p10"/>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2392"/>
              <a:buChar char="◼"/>
            </a:pPr>
            <a:r>
              <a:rPr lang="en-US" sz="2600">
                <a:latin typeface="Times New Roman"/>
                <a:ea typeface="Times New Roman"/>
                <a:cs typeface="Times New Roman"/>
                <a:sym typeface="Times New Roman"/>
              </a:rPr>
              <a:t>Giving away possessions</a:t>
            </a:r>
            <a:endParaRPr/>
          </a:p>
          <a:p>
            <a:pPr marL="306000" lvl="0" indent="-306000" algn="l" rtl="0">
              <a:spcBef>
                <a:spcPts val="1120"/>
              </a:spcBef>
              <a:spcAft>
                <a:spcPts val="0"/>
              </a:spcAft>
              <a:buSzPts val="2392"/>
              <a:buChar char="◼"/>
            </a:pPr>
            <a:r>
              <a:rPr lang="en-US" sz="2600">
                <a:latin typeface="Times New Roman"/>
                <a:ea typeface="Times New Roman"/>
                <a:cs typeface="Times New Roman"/>
                <a:sym typeface="Times New Roman"/>
              </a:rPr>
              <a:t>Withdrawal from family friends</a:t>
            </a:r>
            <a:endParaRPr/>
          </a:p>
          <a:p>
            <a:pPr marL="306000" lvl="0" indent="-306000" algn="l" rtl="0">
              <a:spcBef>
                <a:spcPts val="1120"/>
              </a:spcBef>
              <a:spcAft>
                <a:spcPts val="0"/>
              </a:spcAft>
              <a:buSzPts val="2392"/>
              <a:buChar char="◼"/>
            </a:pPr>
            <a:r>
              <a:rPr lang="en-US" sz="2600">
                <a:latin typeface="Times New Roman"/>
                <a:ea typeface="Times New Roman"/>
                <a:cs typeface="Times New Roman"/>
                <a:sym typeface="Times New Roman"/>
              </a:rPr>
              <a:t>Abuse of alcohol &amp; drugs</a:t>
            </a:r>
            <a:endParaRPr/>
          </a:p>
          <a:p>
            <a:pPr marL="306000" lvl="0" indent="-306000" algn="l" rtl="0">
              <a:spcBef>
                <a:spcPts val="1120"/>
              </a:spcBef>
              <a:spcAft>
                <a:spcPts val="0"/>
              </a:spcAft>
              <a:buSzPts val="2392"/>
              <a:buChar char="◼"/>
            </a:pPr>
            <a:r>
              <a:rPr lang="en-US" sz="2600">
                <a:latin typeface="Times New Roman"/>
                <a:ea typeface="Times New Roman"/>
                <a:cs typeface="Times New Roman"/>
                <a:sym typeface="Times New Roman"/>
              </a:rPr>
              <a:t>Extreme behavior changes</a:t>
            </a:r>
            <a:endParaRPr/>
          </a:p>
          <a:p>
            <a:pPr marL="306000" lvl="0" indent="-306000" algn="l" rtl="0">
              <a:spcBef>
                <a:spcPts val="1120"/>
              </a:spcBef>
              <a:spcAft>
                <a:spcPts val="0"/>
              </a:spcAft>
              <a:buSzPts val="2392"/>
              <a:buChar char="◼"/>
            </a:pPr>
            <a:r>
              <a:rPr lang="en-US" sz="2600">
                <a:latin typeface="Times New Roman"/>
                <a:ea typeface="Times New Roman"/>
                <a:cs typeface="Times New Roman"/>
                <a:sym typeface="Times New Roman"/>
              </a:rPr>
              <a:t>Reckless behavior</a:t>
            </a:r>
            <a:endParaRPr/>
          </a:p>
          <a:p>
            <a:pPr marL="306000" lvl="0" indent="-306000" algn="l" rtl="0">
              <a:spcBef>
                <a:spcPts val="1120"/>
              </a:spcBef>
              <a:spcAft>
                <a:spcPts val="0"/>
              </a:spcAft>
              <a:buSzPts val="2392"/>
              <a:buChar char="◼"/>
            </a:pPr>
            <a:r>
              <a:rPr lang="en-US" sz="2600">
                <a:latin typeface="Times New Roman"/>
                <a:ea typeface="Times New Roman"/>
                <a:cs typeface="Times New Roman"/>
                <a:sym typeface="Times New Roman"/>
              </a:rPr>
              <a:t>Self-mutilation</a:t>
            </a:r>
            <a:endParaRPr/>
          </a:p>
          <a:p>
            <a:pPr marL="306000" lvl="0" indent="-200844" algn="l" rtl="0">
              <a:spcBef>
                <a:spcPts val="960"/>
              </a:spcBef>
              <a:spcAft>
                <a:spcPts val="0"/>
              </a:spcAft>
              <a:buSzPts val="1656"/>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5">
                                            <p:txEl>
                                              <p:pRg st="0" end="0"/>
                                            </p:txEl>
                                          </p:spTgt>
                                        </p:tgtEl>
                                        <p:attrNameLst>
                                          <p:attrName>style.visibility</p:attrName>
                                        </p:attrNameLst>
                                      </p:cBhvr>
                                      <p:to>
                                        <p:strVal val="visible"/>
                                      </p:to>
                                    </p:set>
                                    <p:anim calcmode="lin" valueType="num">
                                      <p:cBhvr additive="base">
                                        <p:cTn id="7" dur="500"/>
                                        <p:tgtEl>
                                          <p:spTgt spid="1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5">
                                            <p:txEl>
                                              <p:pRg st="1" end="1"/>
                                            </p:txEl>
                                          </p:spTgt>
                                        </p:tgtEl>
                                        <p:attrNameLst>
                                          <p:attrName>style.visibility</p:attrName>
                                        </p:attrNameLst>
                                      </p:cBhvr>
                                      <p:to>
                                        <p:strVal val="visible"/>
                                      </p:to>
                                    </p:set>
                                    <p:anim calcmode="lin" valueType="num">
                                      <p:cBhvr additive="base">
                                        <p:cTn id="12" dur="500"/>
                                        <p:tgtEl>
                                          <p:spTgt spid="15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5">
                                            <p:txEl>
                                              <p:pRg st="2" end="2"/>
                                            </p:txEl>
                                          </p:spTgt>
                                        </p:tgtEl>
                                        <p:attrNameLst>
                                          <p:attrName>style.visibility</p:attrName>
                                        </p:attrNameLst>
                                      </p:cBhvr>
                                      <p:to>
                                        <p:strVal val="visible"/>
                                      </p:to>
                                    </p:set>
                                    <p:anim calcmode="lin" valueType="num">
                                      <p:cBhvr additive="base">
                                        <p:cTn id="17" dur="500"/>
                                        <p:tgtEl>
                                          <p:spTgt spid="15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5">
                                            <p:txEl>
                                              <p:pRg st="3" end="3"/>
                                            </p:txEl>
                                          </p:spTgt>
                                        </p:tgtEl>
                                        <p:attrNameLst>
                                          <p:attrName>style.visibility</p:attrName>
                                        </p:attrNameLst>
                                      </p:cBhvr>
                                      <p:to>
                                        <p:strVal val="visible"/>
                                      </p:to>
                                    </p:set>
                                    <p:anim calcmode="lin" valueType="num">
                                      <p:cBhvr additive="base">
                                        <p:cTn id="22" dur="500"/>
                                        <p:tgtEl>
                                          <p:spTgt spid="15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5">
                                            <p:txEl>
                                              <p:pRg st="4" end="4"/>
                                            </p:txEl>
                                          </p:spTgt>
                                        </p:tgtEl>
                                        <p:attrNameLst>
                                          <p:attrName>style.visibility</p:attrName>
                                        </p:attrNameLst>
                                      </p:cBhvr>
                                      <p:to>
                                        <p:strVal val="visible"/>
                                      </p:to>
                                    </p:set>
                                    <p:anim calcmode="lin" valueType="num">
                                      <p:cBhvr additive="base">
                                        <p:cTn id="27" dur="500"/>
                                        <p:tgtEl>
                                          <p:spTgt spid="15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5">
                                            <p:txEl>
                                              <p:pRg st="5" end="5"/>
                                            </p:txEl>
                                          </p:spTgt>
                                        </p:tgtEl>
                                        <p:attrNameLst>
                                          <p:attrName>style.visibility</p:attrName>
                                        </p:attrNameLst>
                                      </p:cBhvr>
                                      <p:to>
                                        <p:strVal val="visible"/>
                                      </p:to>
                                    </p:set>
                                    <p:anim calcmode="lin" valueType="num">
                                      <p:cBhvr additive="base">
                                        <p:cTn id="32" dur="500"/>
                                        <p:tgtEl>
                                          <p:spTgt spid="15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5">
                                            <p:txEl>
                                              <p:pRg st="6" end="6"/>
                                            </p:txEl>
                                          </p:spTgt>
                                        </p:tgtEl>
                                        <p:attrNameLst>
                                          <p:attrName>style.visibility</p:attrName>
                                        </p:attrNameLst>
                                      </p:cBhvr>
                                      <p:to>
                                        <p:strVal val="visible"/>
                                      </p:to>
                                    </p:set>
                                    <p:anim calcmode="lin" valueType="num">
                                      <p:cBhvr additive="base">
                                        <p:cTn id="37" dur="500"/>
                                        <p:tgtEl>
                                          <p:spTgt spid="15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1"/>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FEELINGS</a:t>
            </a:r>
            <a:endParaRPr/>
          </a:p>
        </p:txBody>
      </p:sp>
      <p:sp>
        <p:nvSpPr>
          <p:cNvPr id="161" name="Google Shape;161;p11"/>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2208"/>
              <a:buChar char="◼"/>
            </a:pPr>
            <a:r>
              <a:rPr lang="en-US" sz="2400">
                <a:latin typeface="Times New Roman"/>
                <a:ea typeface="Times New Roman"/>
                <a:cs typeface="Times New Roman"/>
                <a:sym typeface="Times New Roman"/>
              </a:rPr>
              <a:t>Desperate</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Angry</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Guilty</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Lonely </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Sad</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Hopeless</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Helpless</a:t>
            </a:r>
            <a:endParaRPr/>
          </a:p>
          <a:p>
            <a:pPr marL="306000" lvl="0" indent="-200844" algn="l" rtl="0">
              <a:spcBef>
                <a:spcPts val="960"/>
              </a:spcBef>
              <a:spcAft>
                <a:spcPts val="0"/>
              </a:spcAft>
              <a:buSzPts val="1656"/>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
                                            <p:txEl>
                                              <p:pRg st="0" end="0"/>
                                            </p:txEl>
                                          </p:spTgt>
                                        </p:tgtEl>
                                        <p:attrNameLst>
                                          <p:attrName>style.visibility</p:attrName>
                                        </p:attrNameLst>
                                      </p:cBhvr>
                                      <p:to>
                                        <p:strVal val="visible"/>
                                      </p:to>
                                    </p:set>
                                    <p:anim calcmode="lin" valueType="num">
                                      <p:cBhvr additive="base">
                                        <p:cTn id="7" dur="500"/>
                                        <p:tgtEl>
                                          <p:spTgt spid="1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1">
                                            <p:txEl>
                                              <p:pRg st="1" end="1"/>
                                            </p:txEl>
                                          </p:spTgt>
                                        </p:tgtEl>
                                        <p:attrNameLst>
                                          <p:attrName>style.visibility</p:attrName>
                                        </p:attrNameLst>
                                      </p:cBhvr>
                                      <p:to>
                                        <p:strVal val="visible"/>
                                      </p:to>
                                    </p:set>
                                    <p:anim calcmode="lin" valueType="num">
                                      <p:cBhvr additive="base">
                                        <p:cTn id="12" dur="500"/>
                                        <p:tgtEl>
                                          <p:spTgt spid="16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1">
                                            <p:txEl>
                                              <p:pRg st="2" end="2"/>
                                            </p:txEl>
                                          </p:spTgt>
                                        </p:tgtEl>
                                        <p:attrNameLst>
                                          <p:attrName>style.visibility</p:attrName>
                                        </p:attrNameLst>
                                      </p:cBhvr>
                                      <p:to>
                                        <p:strVal val="visible"/>
                                      </p:to>
                                    </p:set>
                                    <p:anim calcmode="lin" valueType="num">
                                      <p:cBhvr additive="base">
                                        <p:cTn id="17" dur="500"/>
                                        <p:tgtEl>
                                          <p:spTgt spid="16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1">
                                            <p:txEl>
                                              <p:pRg st="3" end="3"/>
                                            </p:txEl>
                                          </p:spTgt>
                                        </p:tgtEl>
                                        <p:attrNameLst>
                                          <p:attrName>style.visibility</p:attrName>
                                        </p:attrNameLst>
                                      </p:cBhvr>
                                      <p:to>
                                        <p:strVal val="visible"/>
                                      </p:to>
                                    </p:set>
                                    <p:anim calcmode="lin" valueType="num">
                                      <p:cBhvr additive="base">
                                        <p:cTn id="22" dur="500"/>
                                        <p:tgtEl>
                                          <p:spTgt spid="16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1">
                                            <p:txEl>
                                              <p:pRg st="4" end="4"/>
                                            </p:txEl>
                                          </p:spTgt>
                                        </p:tgtEl>
                                        <p:attrNameLst>
                                          <p:attrName>style.visibility</p:attrName>
                                        </p:attrNameLst>
                                      </p:cBhvr>
                                      <p:to>
                                        <p:strVal val="visible"/>
                                      </p:to>
                                    </p:set>
                                    <p:anim calcmode="lin" valueType="num">
                                      <p:cBhvr additive="base">
                                        <p:cTn id="27" dur="500"/>
                                        <p:tgtEl>
                                          <p:spTgt spid="16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1">
                                            <p:txEl>
                                              <p:pRg st="5" end="5"/>
                                            </p:txEl>
                                          </p:spTgt>
                                        </p:tgtEl>
                                        <p:attrNameLst>
                                          <p:attrName>style.visibility</p:attrName>
                                        </p:attrNameLst>
                                      </p:cBhvr>
                                      <p:to>
                                        <p:strVal val="visible"/>
                                      </p:to>
                                    </p:set>
                                    <p:anim calcmode="lin" valueType="num">
                                      <p:cBhvr additive="base">
                                        <p:cTn id="32" dur="500"/>
                                        <p:tgtEl>
                                          <p:spTgt spid="16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1">
                                            <p:txEl>
                                              <p:pRg st="6" end="6"/>
                                            </p:txEl>
                                          </p:spTgt>
                                        </p:tgtEl>
                                        <p:attrNameLst>
                                          <p:attrName>style.visibility</p:attrName>
                                        </p:attrNameLst>
                                      </p:cBhvr>
                                      <p:to>
                                        <p:strVal val="visible"/>
                                      </p:to>
                                    </p:set>
                                    <p:anim calcmode="lin" valueType="num">
                                      <p:cBhvr additive="base">
                                        <p:cTn id="37" dur="500"/>
                                        <p:tgtEl>
                                          <p:spTgt spid="16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1">
                                            <p:txEl>
                                              <p:pRg st="7" end="7"/>
                                            </p:txEl>
                                          </p:spTgt>
                                        </p:tgtEl>
                                        <p:attrNameLst>
                                          <p:attrName>style.visibility</p:attrName>
                                        </p:attrNameLst>
                                      </p:cBhvr>
                                      <p:to>
                                        <p:strVal val="visible"/>
                                      </p:to>
                                    </p:set>
                                    <p:anim calcmode="lin" valueType="num">
                                      <p:cBhvr additive="base">
                                        <p:cTn id="42" dur="500"/>
                                        <p:tgtEl>
                                          <p:spTgt spid="16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2"/>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THOUGHTS</a:t>
            </a:r>
            <a:endParaRPr/>
          </a:p>
        </p:txBody>
      </p:sp>
      <p:sp>
        <p:nvSpPr>
          <p:cNvPr id="167" name="Google Shape;167;p12"/>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2208"/>
              <a:buChar char="◼"/>
            </a:pPr>
            <a:r>
              <a:rPr lang="en-US" sz="2400">
                <a:latin typeface="Times New Roman"/>
                <a:ea typeface="Times New Roman"/>
                <a:cs typeface="Times New Roman"/>
                <a:sym typeface="Times New Roman"/>
              </a:rPr>
              <a:t>“I wish I were dead”</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“I won’t be needing these things anymore”</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“I can’t keep my thoughts straight”</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“Everyone will be better off without me”</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“Now I know what they were going through”</a:t>
            </a:r>
            <a:endParaRPr/>
          </a:p>
          <a:p>
            <a:pPr marL="306000" lvl="0" indent="-200844" algn="l" rtl="0">
              <a:spcBef>
                <a:spcPts val="960"/>
              </a:spcBef>
              <a:spcAft>
                <a:spcPts val="0"/>
              </a:spcAft>
              <a:buSzPts val="1656"/>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anim calcmode="lin" valueType="num">
                                      <p:cBhvr additive="base">
                                        <p:cTn id="7" dur="500"/>
                                        <p:tgtEl>
                                          <p:spTgt spid="1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7">
                                            <p:txEl>
                                              <p:pRg st="1" end="1"/>
                                            </p:txEl>
                                          </p:spTgt>
                                        </p:tgtEl>
                                        <p:attrNameLst>
                                          <p:attrName>style.visibility</p:attrName>
                                        </p:attrNameLst>
                                      </p:cBhvr>
                                      <p:to>
                                        <p:strVal val="visible"/>
                                      </p:to>
                                    </p:set>
                                    <p:anim calcmode="lin" valueType="num">
                                      <p:cBhvr additive="base">
                                        <p:cTn id="12" dur="500"/>
                                        <p:tgtEl>
                                          <p:spTgt spid="1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7">
                                            <p:txEl>
                                              <p:pRg st="2" end="2"/>
                                            </p:txEl>
                                          </p:spTgt>
                                        </p:tgtEl>
                                        <p:attrNameLst>
                                          <p:attrName>style.visibility</p:attrName>
                                        </p:attrNameLst>
                                      </p:cBhvr>
                                      <p:to>
                                        <p:strVal val="visible"/>
                                      </p:to>
                                    </p:set>
                                    <p:anim calcmode="lin" valueType="num">
                                      <p:cBhvr additive="base">
                                        <p:cTn id="17" dur="500"/>
                                        <p:tgtEl>
                                          <p:spTgt spid="1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7">
                                            <p:txEl>
                                              <p:pRg st="3" end="3"/>
                                            </p:txEl>
                                          </p:spTgt>
                                        </p:tgtEl>
                                        <p:attrNameLst>
                                          <p:attrName>style.visibility</p:attrName>
                                        </p:attrNameLst>
                                      </p:cBhvr>
                                      <p:to>
                                        <p:strVal val="visible"/>
                                      </p:to>
                                    </p:set>
                                    <p:anim calcmode="lin" valueType="num">
                                      <p:cBhvr additive="base">
                                        <p:cTn id="22" dur="500"/>
                                        <p:tgtEl>
                                          <p:spTgt spid="16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7">
                                            <p:txEl>
                                              <p:pRg st="4" end="4"/>
                                            </p:txEl>
                                          </p:spTgt>
                                        </p:tgtEl>
                                        <p:attrNameLst>
                                          <p:attrName>style.visibility</p:attrName>
                                        </p:attrNameLst>
                                      </p:cBhvr>
                                      <p:to>
                                        <p:strVal val="visible"/>
                                      </p:to>
                                    </p:set>
                                    <p:anim calcmode="lin" valueType="num">
                                      <p:cBhvr additive="base">
                                        <p:cTn id="27" dur="500"/>
                                        <p:tgtEl>
                                          <p:spTgt spid="16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7">
                                            <p:txEl>
                                              <p:pRg st="5" end="5"/>
                                            </p:txEl>
                                          </p:spTgt>
                                        </p:tgtEl>
                                        <p:attrNameLst>
                                          <p:attrName>style.visibility</p:attrName>
                                        </p:attrNameLst>
                                      </p:cBhvr>
                                      <p:to>
                                        <p:strVal val="visible"/>
                                      </p:to>
                                    </p:set>
                                    <p:anim calcmode="lin" valueType="num">
                                      <p:cBhvr additive="base">
                                        <p:cTn id="32" dur="500"/>
                                        <p:tgtEl>
                                          <p:spTgt spid="16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3"/>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PHYSICAL</a:t>
            </a:r>
            <a:endParaRPr/>
          </a:p>
        </p:txBody>
      </p:sp>
      <p:sp>
        <p:nvSpPr>
          <p:cNvPr id="173" name="Google Shape;173;p13"/>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2208"/>
              <a:buChar char="◼"/>
            </a:pPr>
            <a:r>
              <a:rPr lang="en-US" sz="2400">
                <a:latin typeface="Times New Roman"/>
                <a:ea typeface="Times New Roman"/>
                <a:cs typeface="Times New Roman"/>
                <a:sym typeface="Times New Roman"/>
              </a:rPr>
              <a:t>Lack of interest in appearance</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Change/loss in sex interest</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Disturbed sleep</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Change/loss of appetite</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Physical health complaints </a:t>
            </a:r>
            <a:endParaRPr/>
          </a:p>
          <a:p>
            <a:pPr marL="306000" lvl="0" indent="-200844" algn="l" rtl="0">
              <a:spcBef>
                <a:spcPts val="960"/>
              </a:spcBef>
              <a:spcAft>
                <a:spcPts val="0"/>
              </a:spcAft>
              <a:buSzPts val="1656"/>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3">
                                            <p:txEl>
                                              <p:pRg st="0" end="0"/>
                                            </p:txEl>
                                          </p:spTgt>
                                        </p:tgtEl>
                                        <p:attrNameLst>
                                          <p:attrName>style.visibility</p:attrName>
                                        </p:attrNameLst>
                                      </p:cBhvr>
                                      <p:to>
                                        <p:strVal val="visible"/>
                                      </p:to>
                                    </p:set>
                                    <p:anim calcmode="lin" valueType="num">
                                      <p:cBhvr additive="base">
                                        <p:cTn id="7" dur="500"/>
                                        <p:tgtEl>
                                          <p:spTgt spid="17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3">
                                            <p:txEl>
                                              <p:pRg st="1" end="1"/>
                                            </p:txEl>
                                          </p:spTgt>
                                        </p:tgtEl>
                                        <p:attrNameLst>
                                          <p:attrName>style.visibility</p:attrName>
                                        </p:attrNameLst>
                                      </p:cBhvr>
                                      <p:to>
                                        <p:strVal val="visible"/>
                                      </p:to>
                                    </p:set>
                                    <p:anim calcmode="lin" valueType="num">
                                      <p:cBhvr additive="base">
                                        <p:cTn id="12" dur="500"/>
                                        <p:tgtEl>
                                          <p:spTgt spid="17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3">
                                            <p:txEl>
                                              <p:pRg st="2" end="2"/>
                                            </p:txEl>
                                          </p:spTgt>
                                        </p:tgtEl>
                                        <p:attrNameLst>
                                          <p:attrName>style.visibility</p:attrName>
                                        </p:attrNameLst>
                                      </p:cBhvr>
                                      <p:to>
                                        <p:strVal val="visible"/>
                                      </p:to>
                                    </p:set>
                                    <p:anim calcmode="lin" valueType="num">
                                      <p:cBhvr additive="base">
                                        <p:cTn id="17" dur="500"/>
                                        <p:tgtEl>
                                          <p:spTgt spid="17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3">
                                            <p:txEl>
                                              <p:pRg st="3" end="3"/>
                                            </p:txEl>
                                          </p:spTgt>
                                        </p:tgtEl>
                                        <p:attrNameLst>
                                          <p:attrName>style.visibility</p:attrName>
                                        </p:attrNameLst>
                                      </p:cBhvr>
                                      <p:to>
                                        <p:strVal val="visible"/>
                                      </p:to>
                                    </p:set>
                                    <p:anim calcmode="lin" valueType="num">
                                      <p:cBhvr additive="base">
                                        <p:cTn id="22" dur="500"/>
                                        <p:tgtEl>
                                          <p:spTgt spid="17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3">
                                            <p:txEl>
                                              <p:pRg st="4" end="4"/>
                                            </p:txEl>
                                          </p:spTgt>
                                        </p:tgtEl>
                                        <p:attrNameLst>
                                          <p:attrName>style.visibility</p:attrName>
                                        </p:attrNameLst>
                                      </p:cBhvr>
                                      <p:to>
                                        <p:strVal val="visible"/>
                                      </p:to>
                                    </p:set>
                                    <p:anim calcmode="lin" valueType="num">
                                      <p:cBhvr additive="base">
                                        <p:cTn id="27" dur="500"/>
                                        <p:tgtEl>
                                          <p:spTgt spid="17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3">
                                            <p:txEl>
                                              <p:pRg st="5" end="5"/>
                                            </p:txEl>
                                          </p:spTgt>
                                        </p:tgtEl>
                                        <p:attrNameLst>
                                          <p:attrName>style.visibility</p:attrName>
                                        </p:attrNameLst>
                                      </p:cBhvr>
                                      <p:to>
                                        <p:strVal val="visible"/>
                                      </p:to>
                                    </p:set>
                                    <p:anim calcmode="lin" valueType="num">
                                      <p:cBhvr additive="base">
                                        <p:cTn id="32" dur="500"/>
                                        <p:tgtEl>
                                          <p:spTgt spid="17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10b45b38581d6010_5"/>
          <p:cNvSpPr/>
          <p:nvPr/>
        </p:nvSpPr>
        <p:spPr>
          <a:xfrm>
            <a:off x="609600" y="2"/>
            <a:ext cx="10058400" cy="634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a:solidFill>
                  <a:schemeClr val="dk1"/>
                </a:solidFill>
                <a:latin typeface="Gill Sans"/>
                <a:ea typeface="Gill Sans"/>
                <a:cs typeface="Gill Sans"/>
                <a:sym typeface="Gill Sans"/>
              </a:rPr>
              <a:t>Screening</a:t>
            </a:r>
            <a:endParaRPr sz="440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US" sz="1800">
                <a:solidFill>
                  <a:schemeClr val="dk1"/>
                </a:solidFill>
                <a:latin typeface="Gill Sans"/>
                <a:ea typeface="Gill Sans"/>
                <a:cs typeface="Gill Sans"/>
                <a:sym typeface="Gill Sans"/>
              </a:rPr>
              <a:t> </a:t>
            </a:r>
            <a:endParaRPr sz="320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US" sz="1800">
                <a:solidFill>
                  <a:schemeClr val="dk1"/>
                </a:solidFill>
                <a:latin typeface="Gill Sans"/>
                <a:ea typeface="Gill Sans"/>
                <a:cs typeface="Gill Sans"/>
                <a:sym typeface="Gill Sans"/>
              </a:rPr>
              <a:t>Once you determine there might be a problem, start with…</a:t>
            </a:r>
            <a:endParaRPr/>
          </a:p>
          <a:p>
            <a:pPr marL="0" marR="0" lvl="0" indent="0" algn="ctr" rtl="0">
              <a:spcBef>
                <a:spcPts val="0"/>
              </a:spcBef>
              <a:spcAft>
                <a:spcPts val="0"/>
              </a:spcAft>
              <a:buNone/>
            </a:pPr>
            <a:r>
              <a:rPr lang="en-US" sz="1800">
                <a:solidFill>
                  <a:schemeClr val="dk1"/>
                </a:solidFill>
                <a:latin typeface="Gill Sans"/>
                <a:ea typeface="Gill Sans"/>
                <a:cs typeface="Gill Sans"/>
                <a:sym typeface="Gill Sans"/>
              </a:rPr>
              <a:t> </a:t>
            </a:r>
            <a:endParaRPr sz="240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US" sz="1800" b="1">
                <a:solidFill>
                  <a:schemeClr val="dk1"/>
                </a:solidFill>
                <a:latin typeface="Gill Sans"/>
                <a:ea typeface="Gill Sans"/>
                <a:cs typeface="Gill Sans"/>
                <a:sym typeface="Gill Sans"/>
              </a:rPr>
              <a:t>Again, are you having thoughts of hurting yourself or others?</a:t>
            </a:r>
            <a:endParaRPr/>
          </a:p>
          <a:p>
            <a:pPr marL="0" marR="0" lvl="0" indent="0" algn="ctr" rtl="0">
              <a:spcBef>
                <a:spcPts val="0"/>
              </a:spcBef>
              <a:spcAft>
                <a:spcPts val="0"/>
              </a:spcAft>
              <a:buNone/>
            </a:pPr>
            <a:r>
              <a:rPr lang="en-US" sz="800">
                <a:solidFill>
                  <a:schemeClr val="dk1"/>
                </a:solidFill>
                <a:latin typeface="Gill Sans"/>
                <a:ea typeface="Gill Sans"/>
                <a:cs typeface="Gill Sans"/>
                <a:sym typeface="Gill Sans"/>
              </a:rPr>
              <a:t> </a:t>
            </a:r>
            <a:endParaRPr sz="3200">
              <a:solidFill>
                <a:schemeClr val="dk1"/>
              </a:solidFill>
              <a:latin typeface="Gill Sans"/>
              <a:ea typeface="Gill Sans"/>
              <a:cs typeface="Gill Sans"/>
              <a:sym typeface="Gill Sans"/>
            </a:endParaRPr>
          </a:p>
          <a:p>
            <a:pPr marL="0" marR="0" lvl="0" indent="0" algn="ctr" rtl="0">
              <a:spcBef>
                <a:spcPts val="0"/>
              </a:spcBef>
              <a:spcAft>
                <a:spcPts val="0"/>
              </a:spcAft>
              <a:buNone/>
            </a:pPr>
            <a:r>
              <a:rPr lang="en-US" sz="1800">
                <a:solidFill>
                  <a:schemeClr val="dk1"/>
                </a:solidFill>
                <a:latin typeface="Gill Sans"/>
                <a:ea typeface="Gill Sans"/>
                <a:cs typeface="Gill Sans"/>
                <a:sym typeface="Gill Sans"/>
              </a:rPr>
              <a:t>  </a:t>
            </a:r>
            <a:endParaRPr sz="24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If yes, ask the following questions:</a:t>
            </a:r>
            <a:endParaRPr sz="12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a:t>
            </a:r>
            <a:endParaRPr sz="2800">
              <a:solidFill>
                <a:schemeClr val="dk1"/>
              </a:solidFill>
              <a:latin typeface="Gill Sans"/>
              <a:ea typeface="Gill Sans"/>
              <a:cs typeface="Gill Sans"/>
              <a:sym typeface="Gill Sans"/>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Gill Sans"/>
                <a:ea typeface="Gill Sans"/>
                <a:cs typeface="Gill Sans"/>
                <a:sym typeface="Gill Sans"/>
              </a:rPr>
              <a:t>When was the last time you felt that way?</a:t>
            </a:r>
            <a:endParaRPr sz="1200" b="0" i="0" u="none" strike="noStrike" cap="none">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a:t>
            </a:r>
            <a:endParaRPr sz="2800">
              <a:solidFill>
                <a:schemeClr val="dk1"/>
              </a:solidFill>
              <a:latin typeface="Gill Sans"/>
              <a:ea typeface="Gill Sans"/>
              <a:cs typeface="Gill Sans"/>
              <a:sym typeface="Gill Sans"/>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Gill Sans"/>
                <a:ea typeface="Gill Sans"/>
                <a:cs typeface="Gill Sans"/>
                <a:sym typeface="Gill Sans"/>
              </a:rPr>
              <a:t>Do you have a plan now?</a:t>
            </a:r>
            <a:endParaRPr sz="1200" b="0" i="0" u="none" strike="noStrike" cap="none">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a:t>
            </a:r>
            <a:endParaRPr sz="2800">
              <a:solidFill>
                <a:schemeClr val="dk1"/>
              </a:solidFill>
              <a:latin typeface="Gill Sans"/>
              <a:ea typeface="Gill Sans"/>
              <a:cs typeface="Gill Sans"/>
              <a:sym typeface="Gill Sans"/>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Gill Sans"/>
                <a:ea typeface="Gill Sans"/>
                <a:cs typeface="Gill Sans"/>
                <a:sym typeface="Gill Sans"/>
              </a:rPr>
              <a:t>Ask yourself, Is it lethal? Can the client die?</a:t>
            </a:r>
            <a:endParaRPr/>
          </a:p>
          <a:p>
            <a:pPr marL="742950" marR="0" lvl="1" indent="-171450" algn="l" rtl="0">
              <a:spcBef>
                <a:spcPts val="0"/>
              </a:spcBef>
              <a:spcAft>
                <a:spcPts val="0"/>
              </a:spcAft>
              <a:buClr>
                <a:schemeClr val="dk1"/>
              </a:buClr>
              <a:buSzPts val="1800"/>
              <a:buFont typeface="Arial"/>
              <a:buNone/>
            </a:pPr>
            <a:endParaRPr sz="1800" b="0" i="0" u="none" strike="noStrike" cap="none">
              <a:solidFill>
                <a:schemeClr val="dk1"/>
              </a:solidFill>
              <a:latin typeface="Gill Sans"/>
              <a:ea typeface="Gill Sans"/>
              <a:cs typeface="Gill Sans"/>
              <a:sym typeface="Gill Sans"/>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Gill Sans"/>
                <a:ea typeface="Gill Sans"/>
                <a:cs typeface="Gill Sans"/>
                <a:sym typeface="Gill Sans"/>
              </a:rPr>
              <a:t>Were there previous attempts? How recent?</a:t>
            </a:r>
            <a:endParaRPr/>
          </a:p>
          <a:p>
            <a:pPr marL="742950" marR="0" lvl="1" indent="-209550" algn="l" rtl="0">
              <a:spcBef>
                <a:spcPts val="0"/>
              </a:spcBef>
              <a:spcAft>
                <a:spcPts val="0"/>
              </a:spcAft>
              <a:buClr>
                <a:schemeClr val="dk1"/>
              </a:buClr>
              <a:buSzPts val="1200"/>
              <a:buFont typeface="Arial"/>
              <a:buNone/>
            </a:pPr>
            <a:endParaRPr sz="1200" b="0" i="0" u="none" strike="noStrike" cap="none">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How would you do it?</a:t>
            </a:r>
            <a:endParaRPr sz="1200">
              <a:solidFill>
                <a:schemeClr val="dk1"/>
              </a:solidFill>
              <a:latin typeface="Gill Sans"/>
              <a:ea typeface="Gill Sans"/>
              <a:cs typeface="Gill Sans"/>
              <a:sym typeface="Gill Sans"/>
            </a:endParaRPr>
          </a:p>
          <a:p>
            <a:pPr marL="457200" marR="0" lvl="1" indent="0" algn="l" rtl="0">
              <a:spcBef>
                <a:spcPts val="0"/>
              </a:spcBef>
              <a:spcAft>
                <a:spcPts val="0"/>
              </a:spcAft>
              <a:buNone/>
            </a:pPr>
            <a:r>
              <a:rPr lang="en-US" sz="1800" b="0" i="0" u="none" strike="noStrike" cap="none">
                <a:solidFill>
                  <a:schemeClr val="dk1"/>
                </a:solidFill>
                <a:latin typeface="Gill Sans"/>
                <a:ea typeface="Gill Sans"/>
                <a:cs typeface="Gill Sans"/>
                <a:sym typeface="Gill Sans"/>
              </a:rPr>
              <a:t> </a:t>
            </a:r>
            <a:endParaRPr sz="2800" b="0" i="0" u="none" strike="noStrike" cap="none">
              <a:solidFill>
                <a:schemeClr val="dk1"/>
              </a:solidFill>
              <a:latin typeface="Gill Sans"/>
              <a:ea typeface="Gill Sans"/>
              <a:cs typeface="Gill Sans"/>
              <a:sym typeface="Gill Sans"/>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Gill Sans"/>
                <a:ea typeface="Gill Sans"/>
                <a:cs typeface="Gill Sans"/>
                <a:sym typeface="Gill Sans"/>
              </a:rPr>
              <a:t>Are you alone right now?</a:t>
            </a:r>
            <a:endParaRPr sz="1200" b="0" i="0" u="none" strike="noStrike" cap="none">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a:t>
            </a:r>
            <a:endParaRPr sz="2800">
              <a:solidFill>
                <a:schemeClr val="dk1"/>
              </a:solidFill>
              <a:latin typeface="Gill Sans"/>
              <a:ea typeface="Gill Sans"/>
              <a:cs typeface="Gill Sans"/>
              <a:sym typeface="Gill Sans"/>
            </a:endParaRPr>
          </a:p>
          <a:p>
            <a:pPr marL="742950" marR="0" lvl="1" indent="-285750" algn="l" rtl="0">
              <a:spcBef>
                <a:spcPts val="0"/>
              </a:spcBef>
              <a:spcAft>
                <a:spcPts val="0"/>
              </a:spcAft>
              <a:buClr>
                <a:schemeClr val="dk1"/>
              </a:buClr>
              <a:buSzPts val="1800"/>
              <a:buFont typeface="Arial"/>
              <a:buChar char="•"/>
            </a:pPr>
            <a:r>
              <a:rPr lang="en-US" sz="1800" b="0" i="0" u="none" strike="noStrike" cap="none">
                <a:solidFill>
                  <a:schemeClr val="dk1"/>
                </a:solidFill>
                <a:latin typeface="Gill Sans"/>
                <a:ea typeface="Gill Sans"/>
                <a:cs typeface="Gill Sans"/>
                <a:sym typeface="Gill Sans"/>
              </a:rPr>
              <a:t>Where are your weapons now?</a:t>
            </a:r>
            <a:endParaRPr sz="12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10b45b38581d6010_9"/>
          <p:cNvSpPr/>
          <p:nvPr/>
        </p:nvSpPr>
        <p:spPr>
          <a:xfrm>
            <a:off x="476861" y="1150733"/>
            <a:ext cx="11316900" cy="403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dk1"/>
                </a:solidFill>
                <a:latin typeface="Gill Sans"/>
                <a:ea typeface="Gill Sans"/>
                <a:cs typeface="Gill Sans"/>
                <a:sym typeface="Gill Sans"/>
              </a:rPr>
              <a:t>Things to watch for when assessing potential risk of</a:t>
            </a:r>
            <a:endParaRPr/>
          </a:p>
          <a:p>
            <a:pPr marL="0" marR="0" lvl="0" indent="0" algn="l" rtl="0">
              <a:spcBef>
                <a:spcPts val="0"/>
              </a:spcBef>
              <a:spcAft>
                <a:spcPts val="0"/>
              </a:spcAft>
              <a:buNone/>
            </a:pPr>
            <a:r>
              <a:rPr lang="en-US" sz="2800">
                <a:solidFill>
                  <a:schemeClr val="dk1"/>
                </a:solidFill>
                <a:latin typeface="Gill Sans"/>
                <a:ea typeface="Gill Sans"/>
                <a:cs typeface="Gill Sans"/>
                <a:sym typeface="Gill Sans"/>
              </a:rPr>
              <a:t>·suicide:</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a:t>
            </a:r>
            <a:endParaRPr/>
          </a:p>
          <a:p>
            <a:pPr marL="0" marR="0" lvl="0" indent="0" algn="l" rtl="0">
              <a:spcBef>
                <a:spcPts val="0"/>
              </a:spcBef>
              <a:spcAft>
                <a:spcPts val="0"/>
              </a:spcAft>
              <a:buNone/>
            </a:pPr>
            <a:r>
              <a:rPr lang="en-US" sz="2000">
                <a:solidFill>
                  <a:schemeClr val="dk1"/>
                </a:solidFill>
                <a:latin typeface="Gill Sans"/>
                <a:ea typeface="Gill Sans"/>
                <a:cs typeface="Gill Sans"/>
                <a:sym typeface="Gill Sans"/>
              </a:rPr>
              <a:t>P</a:t>
            </a:r>
            <a:r>
              <a:rPr lang="en-US" sz="1800">
                <a:solidFill>
                  <a:schemeClr val="dk1"/>
                </a:solidFill>
                <a:latin typeface="Gill Sans"/>
                <a:ea typeface="Gill Sans"/>
                <a:cs typeface="Gill Sans"/>
                <a:sym typeface="Gill Sans"/>
              </a:rPr>
              <a:t>lan- Do they have one? </a:t>
            </a:r>
            <a:endParaRPr sz="18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b="1">
                <a:solidFill>
                  <a:schemeClr val="dk1"/>
                </a:solidFill>
                <a:latin typeface="Gill Sans"/>
                <a:ea typeface="Gill Sans"/>
                <a:cs typeface="Gill Sans"/>
                <a:sym typeface="Gill Sans"/>
              </a:rPr>
              <a:t>L</a:t>
            </a:r>
            <a:r>
              <a:rPr lang="en-US" sz="1800">
                <a:solidFill>
                  <a:schemeClr val="dk1"/>
                </a:solidFill>
                <a:latin typeface="Gill Sans"/>
                <a:ea typeface="Gill Sans"/>
                <a:cs typeface="Gill Sans"/>
                <a:sym typeface="Gill Sans"/>
              </a:rPr>
              <a:t>ethality- Is it lethal? Can they die?</a:t>
            </a:r>
            <a:endParaRPr/>
          </a:p>
          <a:p>
            <a:pPr marL="0" marR="0" lvl="0" indent="0" algn="l" rtl="0">
              <a:spcBef>
                <a:spcPts val="0"/>
              </a:spcBef>
              <a:spcAft>
                <a:spcPts val="0"/>
              </a:spcAft>
              <a:buNone/>
            </a:pPr>
            <a:r>
              <a:rPr lang="en-US" sz="1800" b="1">
                <a:solidFill>
                  <a:schemeClr val="dk1"/>
                </a:solidFill>
                <a:latin typeface="Gill Sans"/>
                <a:ea typeface="Gill Sans"/>
                <a:cs typeface="Gill Sans"/>
                <a:sym typeface="Gill Sans"/>
              </a:rPr>
              <a:t>A</a:t>
            </a:r>
            <a:r>
              <a:rPr lang="en-US" sz="1800">
                <a:solidFill>
                  <a:schemeClr val="dk1"/>
                </a:solidFill>
                <a:latin typeface="Gill Sans"/>
                <a:ea typeface="Gill Sans"/>
                <a:cs typeface="Gill Sans"/>
                <a:sym typeface="Gill Sans"/>
              </a:rPr>
              <a:t>vailability- Do they have the means to carry it out?</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a:t>
            </a:r>
            <a:r>
              <a:rPr lang="en-US" sz="1800" b="1">
                <a:solidFill>
                  <a:schemeClr val="dk1"/>
                </a:solidFill>
                <a:latin typeface="Gill Sans"/>
                <a:ea typeface="Gill Sans"/>
                <a:cs typeface="Gill Sans"/>
                <a:sym typeface="Gill Sans"/>
              </a:rPr>
              <a:t>I</a:t>
            </a:r>
            <a:r>
              <a:rPr lang="en-US" sz="1800">
                <a:solidFill>
                  <a:schemeClr val="dk1"/>
                </a:solidFill>
                <a:latin typeface="Gill Sans"/>
                <a:ea typeface="Gill Sans"/>
                <a:cs typeface="Gill Sans"/>
                <a:sym typeface="Gill Sans"/>
              </a:rPr>
              <a:t>llness- Do they have a mental or physical illness? </a:t>
            </a:r>
            <a:endParaRPr sz="18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b="1">
                <a:solidFill>
                  <a:schemeClr val="dk1"/>
                </a:solidFill>
                <a:latin typeface="Gill Sans"/>
                <a:ea typeface="Gill Sans"/>
                <a:cs typeface="Gill Sans"/>
                <a:sym typeface="Gill Sans"/>
              </a:rPr>
              <a:t>D</a:t>
            </a:r>
            <a:r>
              <a:rPr lang="en-US" sz="1800">
                <a:solidFill>
                  <a:schemeClr val="dk1"/>
                </a:solidFill>
                <a:latin typeface="Gill Sans"/>
                <a:ea typeface="Gill Sans"/>
                <a:cs typeface="Gill Sans"/>
                <a:sym typeface="Gill Sans"/>
              </a:rPr>
              <a:t>epression - Chronic or specific incident(s)?</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a:t>
            </a:r>
            <a:endParaRPr/>
          </a:p>
          <a:p>
            <a:pPr marL="0" marR="0" lvl="0" indent="0" algn="l" rtl="0">
              <a:spcBef>
                <a:spcPts val="0"/>
              </a:spcBef>
              <a:spcAft>
                <a:spcPts val="0"/>
              </a:spcAft>
              <a:buNone/>
            </a:pPr>
            <a:r>
              <a:rPr lang="en-US" sz="1800" b="1">
                <a:solidFill>
                  <a:schemeClr val="dk1"/>
                </a:solidFill>
                <a:latin typeface="Gill Sans"/>
                <a:ea typeface="Gill Sans"/>
                <a:cs typeface="Gill Sans"/>
                <a:sym typeface="Gill Sans"/>
              </a:rPr>
              <a:t>P</a:t>
            </a:r>
            <a:r>
              <a:rPr lang="en-US" sz="1800">
                <a:solidFill>
                  <a:schemeClr val="dk1"/>
                </a:solidFill>
                <a:latin typeface="Gill Sans"/>
                <a:ea typeface="Gill Sans"/>
                <a:cs typeface="Gill Sans"/>
                <a:sym typeface="Gill Sans"/>
              </a:rPr>
              <a:t>revious attempts - How many? How recent?</a:t>
            </a:r>
            <a:endParaRPr/>
          </a:p>
          <a:p>
            <a:pPr marL="0" marR="0" lvl="0" indent="0" algn="l" rtl="0">
              <a:spcBef>
                <a:spcPts val="0"/>
              </a:spcBef>
              <a:spcAft>
                <a:spcPts val="0"/>
              </a:spcAft>
              <a:buNone/>
            </a:pPr>
            <a:r>
              <a:rPr lang="en-US" sz="1800" b="1">
                <a:solidFill>
                  <a:schemeClr val="dk1"/>
                </a:solidFill>
                <a:latin typeface="Gill Sans"/>
                <a:ea typeface="Gill Sans"/>
                <a:cs typeface="Gill Sans"/>
                <a:sym typeface="Gill Sans"/>
              </a:rPr>
              <a:t>A</a:t>
            </a:r>
            <a:r>
              <a:rPr lang="en-US" sz="1800">
                <a:solidFill>
                  <a:schemeClr val="dk1"/>
                </a:solidFill>
                <a:latin typeface="Gill Sans"/>
                <a:ea typeface="Gill Sans"/>
                <a:cs typeface="Gill Sans"/>
                <a:sym typeface="Gill Sans"/>
              </a:rPr>
              <a:t>lone -Are they alone? Do they have a support system? Partner? Are they alone right now?</a:t>
            </a:r>
            <a:endParaRPr/>
          </a:p>
          <a:p>
            <a:pPr marL="0" marR="0" lvl="0" indent="0" algn="l" rtl="0">
              <a:spcBef>
                <a:spcPts val="0"/>
              </a:spcBef>
              <a:spcAft>
                <a:spcPts val="0"/>
              </a:spcAft>
              <a:buNone/>
            </a:pPr>
            <a:r>
              <a:rPr lang="en-US" sz="1800" b="1">
                <a:solidFill>
                  <a:schemeClr val="dk1"/>
                </a:solidFill>
                <a:latin typeface="Gill Sans"/>
                <a:ea typeface="Gill Sans"/>
                <a:cs typeface="Gill Sans"/>
                <a:sym typeface="Gill Sans"/>
              </a:rPr>
              <a:t>L</a:t>
            </a:r>
            <a:r>
              <a:rPr lang="en-US" sz="1800">
                <a:solidFill>
                  <a:schemeClr val="dk1"/>
                </a:solidFill>
                <a:latin typeface="Gill Sans"/>
                <a:ea typeface="Gill Sans"/>
                <a:cs typeface="Gill Sans"/>
                <a:sym typeface="Gill Sans"/>
              </a:rPr>
              <a:t>oss Have they suffered a loss? Death, job, relationship, self esteem? </a:t>
            </a:r>
            <a:endParaRPr sz="18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b="1">
                <a:solidFill>
                  <a:schemeClr val="dk1"/>
                </a:solidFill>
                <a:latin typeface="Gill Sans"/>
                <a:ea typeface="Gill Sans"/>
                <a:cs typeface="Gill Sans"/>
                <a:sym typeface="Gill Sans"/>
              </a:rPr>
              <a:t>S</a:t>
            </a:r>
            <a:r>
              <a:rPr lang="en-US" sz="1800">
                <a:solidFill>
                  <a:schemeClr val="dk1"/>
                </a:solidFill>
                <a:latin typeface="Gill Sans"/>
                <a:ea typeface="Gill Sans"/>
                <a:cs typeface="Gill Sans"/>
                <a:sym typeface="Gill Sans"/>
              </a:rPr>
              <a:t>ubstance Abuse (or use) - Drugs, alcohol, medicine? Current, chronic?</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10b45b38581d6010_13"/>
          <p:cNvSpPr/>
          <p:nvPr/>
        </p:nvSpPr>
        <p:spPr>
          <a:xfrm>
            <a:off x="353961" y="688258"/>
            <a:ext cx="11326800" cy="584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i="1">
                <a:solidFill>
                  <a:schemeClr val="dk1"/>
                </a:solidFill>
                <a:latin typeface="Gill Sans"/>
                <a:ea typeface="Gill Sans"/>
                <a:cs typeface="Gill Sans"/>
                <a:sym typeface="Gill Sans"/>
              </a:rPr>
              <a:t>'CAGE“   </a:t>
            </a:r>
            <a:endParaRPr/>
          </a:p>
          <a:p>
            <a:pPr marL="0" marR="0" lvl="0" indent="0" algn="ctr" rtl="0">
              <a:spcBef>
                <a:spcPts val="0"/>
              </a:spcBef>
              <a:spcAft>
                <a:spcPts val="0"/>
              </a:spcAft>
              <a:buNone/>
            </a:pPr>
            <a:r>
              <a:rPr lang="en-US" sz="2400" b="1" i="1">
                <a:solidFill>
                  <a:schemeClr val="dk1"/>
                </a:solidFill>
                <a:latin typeface="Gill Sans"/>
                <a:ea typeface="Gill Sans"/>
                <a:cs typeface="Gill Sans"/>
                <a:sym typeface="Gill Sans"/>
              </a:rPr>
              <a:t>test for drinking</a:t>
            </a:r>
            <a:endParaRPr sz="2400">
              <a:solidFill>
                <a:schemeClr val="dk1"/>
              </a:solidFill>
              <a:latin typeface="Gill Sans"/>
              <a:ea typeface="Gill Sans"/>
              <a:cs typeface="Gill Sans"/>
              <a:sym typeface="Gill Sans"/>
            </a:endParaRPr>
          </a:p>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Gill Sans"/>
                <a:ea typeface="Gill Sans"/>
                <a:cs typeface="Gill Sans"/>
                <a:sym typeface="Gill Sans"/>
              </a:rPr>
              <a:t>Have you ever felt you should </a:t>
            </a:r>
            <a:r>
              <a:rPr lang="en-US" sz="2400" b="1">
                <a:solidFill>
                  <a:schemeClr val="dk1"/>
                </a:solidFill>
                <a:latin typeface="Gill Sans"/>
                <a:ea typeface="Gill Sans"/>
                <a:cs typeface="Gill Sans"/>
                <a:sym typeface="Gill Sans"/>
              </a:rPr>
              <a:t>C</a:t>
            </a:r>
            <a:r>
              <a:rPr lang="en-US" sz="2400">
                <a:solidFill>
                  <a:schemeClr val="dk1"/>
                </a:solidFill>
                <a:latin typeface="Gill Sans"/>
                <a:ea typeface="Gill Sans"/>
                <a:cs typeface="Gill Sans"/>
                <a:sym typeface="Gill Sans"/>
              </a:rPr>
              <a:t>ut down on your drinking? </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Gill Sans"/>
                <a:ea typeface="Gill Sans"/>
                <a:cs typeface="Gill Sans"/>
                <a:sym typeface="Gill Sans"/>
              </a:rPr>
              <a:t>Have people </a:t>
            </a:r>
            <a:r>
              <a:rPr lang="en-US" sz="2400" b="1">
                <a:solidFill>
                  <a:schemeClr val="dk1"/>
                </a:solidFill>
                <a:latin typeface="Gill Sans"/>
                <a:ea typeface="Gill Sans"/>
                <a:cs typeface="Gill Sans"/>
                <a:sym typeface="Gill Sans"/>
              </a:rPr>
              <a:t>A</a:t>
            </a:r>
            <a:r>
              <a:rPr lang="en-US" sz="2400">
                <a:solidFill>
                  <a:schemeClr val="dk1"/>
                </a:solidFill>
                <a:latin typeface="Gill Sans"/>
                <a:ea typeface="Gill Sans"/>
                <a:cs typeface="Gill Sans"/>
                <a:sym typeface="Gill Sans"/>
              </a:rPr>
              <a:t>nnoyed you by criticizing your drinking?</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Gill Sans"/>
                <a:ea typeface="Gill Sans"/>
                <a:cs typeface="Gill Sans"/>
                <a:sym typeface="Gill Sans"/>
              </a:rPr>
              <a:t>Have you ever felt bad or </a:t>
            </a:r>
            <a:r>
              <a:rPr lang="en-US" sz="2400" b="1">
                <a:solidFill>
                  <a:schemeClr val="dk1"/>
                </a:solidFill>
                <a:latin typeface="Gill Sans"/>
                <a:ea typeface="Gill Sans"/>
                <a:cs typeface="Gill Sans"/>
                <a:sym typeface="Gill Sans"/>
              </a:rPr>
              <a:t>G</a:t>
            </a:r>
            <a:r>
              <a:rPr lang="en-US" sz="2400">
                <a:solidFill>
                  <a:schemeClr val="dk1"/>
                </a:solidFill>
                <a:latin typeface="Gill Sans"/>
                <a:ea typeface="Gill Sans"/>
                <a:cs typeface="Gill Sans"/>
                <a:sym typeface="Gill Sans"/>
              </a:rPr>
              <a:t>uilty about your drinking?</a:t>
            </a:r>
            <a:endParaRPr/>
          </a:p>
          <a:p>
            <a:pPr marL="285750" marR="0" lvl="0" indent="-285750" algn="l" rtl="0">
              <a:spcBef>
                <a:spcPts val="0"/>
              </a:spcBef>
              <a:spcAft>
                <a:spcPts val="0"/>
              </a:spcAft>
              <a:buClr>
                <a:schemeClr val="dk1"/>
              </a:buClr>
              <a:buSzPts val="2400"/>
              <a:buFont typeface="Arial"/>
              <a:buChar char="•"/>
            </a:pPr>
            <a:r>
              <a:rPr lang="en-US" sz="2400">
                <a:solidFill>
                  <a:schemeClr val="dk1"/>
                </a:solidFill>
                <a:latin typeface="Gill Sans"/>
                <a:ea typeface="Gill Sans"/>
                <a:cs typeface="Gill Sans"/>
                <a:sym typeface="Gill Sans"/>
              </a:rPr>
              <a:t>Have you ever had a drink first thing in the morning to steady your nerves or get rid of a hangover (</a:t>
            </a:r>
            <a:r>
              <a:rPr lang="en-US" sz="2400" b="1">
                <a:solidFill>
                  <a:schemeClr val="dk1"/>
                </a:solidFill>
                <a:latin typeface="Gill Sans"/>
                <a:ea typeface="Gill Sans"/>
                <a:cs typeface="Gill Sans"/>
                <a:sym typeface="Gill Sans"/>
              </a:rPr>
              <a:t>E</a:t>
            </a:r>
            <a:r>
              <a:rPr lang="en-US" sz="2400">
                <a:solidFill>
                  <a:schemeClr val="dk1"/>
                </a:solidFill>
                <a:latin typeface="Gill Sans"/>
                <a:ea typeface="Gill Sans"/>
                <a:cs typeface="Gill Sans"/>
                <a:sym typeface="Gill Sans"/>
              </a:rPr>
              <a:t>ye opener)?</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This brief questionnaire was developed by Dr. John Ewing, National Institute of Alcohol Abuse &amp; Alcoholism.</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One "yes" answer suggests a possible alcohol problem. More than one "yes" answer means it is highly likely that a problem exists.</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 </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eap- 667-2619. When it's nobody's business but yours, we'll keep it that way.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4"/>
          <p:cNvSpPr txBox="1">
            <a:spLocks noGrp="1"/>
          </p:cNvSpPr>
          <p:nvPr>
            <p:ph type="title"/>
          </p:nvPr>
        </p:nvSpPr>
        <p:spPr>
          <a:xfrm>
            <a:off x="581193" y="3043910"/>
            <a:ext cx="11029615" cy="1497507"/>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accent1"/>
              </a:buClr>
              <a:buSzPct val="100000"/>
              <a:buFont typeface="Times New Roman"/>
              <a:buNone/>
            </a:pPr>
            <a:r>
              <a:rPr lang="en-US" sz="4400">
                <a:latin typeface="Times New Roman"/>
                <a:ea typeface="Times New Roman"/>
                <a:cs typeface="Times New Roman"/>
                <a:sym typeface="Times New Roman"/>
              </a:rPr>
              <a:t>AFTER REVIEWING THE RISKS, CONSIDER ASKING THE QUESTION:</a:t>
            </a:r>
            <a:br>
              <a:rPr lang="en-US" sz="4400">
                <a:latin typeface="Times New Roman"/>
                <a:ea typeface="Times New Roman"/>
                <a:cs typeface="Times New Roman"/>
                <a:sym typeface="Times New Roman"/>
              </a:rPr>
            </a:br>
            <a:r>
              <a:rPr lang="en-US" sz="4400">
                <a:latin typeface="Times New Roman"/>
                <a:ea typeface="Times New Roman"/>
                <a:cs typeface="Times New Roman"/>
                <a:sym typeface="Times New Roman"/>
              </a:rPr>
              <a:t/>
            </a:r>
            <a:br>
              <a:rPr lang="en-US" sz="4400">
                <a:latin typeface="Times New Roman"/>
                <a:ea typeface="Times New Roman"/>
                <a:cs typeface="Times New Roman"/>
                <a:sym typeface="Times New Roman"/>
              </a:rPr>
            </a:br>
            <a:r>
              <a:rPr lang="en-US" sz="4400">
                <a:latin typeface="Times New Roman"/>
                <a:ea typeface="Times New Roman"/>
                <a:cs typeface="Times New Roman"/>
                <a:sym typeface="Times New Roman"/>
              </a:rPr>
              <a:t>“ARE YOU HAVING THOUGHTS OF SUICIDE?”</a:t>
            </a:r>
            <a:r>
              <a:rPr lang="en-US"/>
              <a:t/>
            </a:r>
            <a:br>
              <a:rPr lang="en-US"/>
            </a:br>
            <a:endParaRPr/>
          </a:p>
        </p:txBody>
      </p:sp>
      <p:sp>
        <p:nvSpPr>
          <p:cNvPr id="194" name="Google Shape;194;p14"/>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208"/>
              <a:buNone/>
            </a:pPr>
            <a:r>
              <a:rPr lang="en-US" sz="2400">
                <a:solidFill>
                  <a:srgbClr val="0070C0"/>
                </a:solidFill>
                <a:latin typeface="Times New Roman"/>
                <a:ea typeface="Times New Roman"/>
                <a:cs typeface="Times New Roman"/>
                <a:sym typeface="Times New Roman"/>
              </a:rPr>
              <a:t>WAIT FOR THE ANSWER</a:t>
            </a:r>
            <a:endParaRPr sz="2400">
              <a:solidFill>
                <a:srgbClr val="0070C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5"/>
          <p:cNvSpPr txBox="1">
            <a:spLocks noGrp="1"/>
          </p:cNvSpPr>
          <p:nvPr>
            <p:ph type="title"/>
          </p:nvPr>
        </p:nvSpPr>
        <p:spPr>
          <a:xfrm>
            <a:off x="581193" y="3043910"/>
            <a:ext cx="11029615" cy="149750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accent1"/>
              </a:buClr>
              <a:buSzPts val="4000"/>
              <a:buFont typeface="Times New Roman"/>
              <a:buNone/>
            </a:pPr>
            <a:r>
              <a:rPr lang="en-US" sz="4000">
                <a:latin typeface="Times New Roman"/>
                <a:ea typeface="Times New Roman"/>
                <a:cs typeface="Times New Roman"/>
                <a:sym typeface="Times New Roman"/>
              </a:rPr>
              <a:t>FOLLOW THAT UP WITH A DIRECT QUESTION:</a:t>
            </a:r>
            <a:br>
              <a:rPr lang="en-US" sz="4000">
                <a:latin typeface="Times New Roman"/>
                <a:ea typeface="Times New Roman"/>
                <a:cs typeface="Times New Roman"/>
                <a:sym typeface="Times New Roman"/>
              </a:rPr>
            </a:br>
            <a:r>
              <a:rPr lang="en-US" sz="4000">
                <a:latin typeface="Times New Roman"/>
                <a:ea typeface="Times New Roman"/>
                <a:cs typeface="Times New Roman"/>
                <a:sym typeface="Times New Roman"/>
              </a:rPr>
              <a:t/>
            </a:r>
            <a:br>
              <a:rPr lang="en-US" sz="4000">
                <a:latin typeface="Times New Roman"/>
                <a:ea typeface="Times New Roman"/>
                <a:cs typeface="Times New Roman"/>
                <a:sym typeface="Times New Roman"/>
              </a:rPr>
            </a:br>
            <a:r>
              <a:rPr lang="en-US" sz="4000">
                <a:latin typeface="Times New Roman"/>
                <a:ea typeface="Times New Roman"/>
                <a:cs typeface="Times New Roman"/>
                <a:sym typeface="Times New Roman"/>
              </a:rPr>
              <a:t>“DO YOU WANT TO KILL YOURSELF”</a:t>
            </a:r>
            <a:endParaRPr/>
          </a:p>
        </p:txBody>
      </p:sp>
      <p:sp>
        <p:nvSpPr>
          <p:cNvPr id="200" name="Google Shape;200;p15"/>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656"/>
              <a:buNone/>
            </a:pPr>
            <a:r>
              <a:rPr lang="en-US">
                <a:solidFill>
                  <a:srgbClr val="0070C0"/>
                </a:solidFill>
              </a:rPr>
              <a:t>AGAIN WAIT FOR THE ANSWER</a:t>
            </a:r>
            <a:endParaRPr>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6"/>
          <p:cNvSpPr txBox="1">
            <a:spLocks noGrp="1"/>
          </p:cNvSpPr>
          <p:nvPr>
            <p:ph type="body" idx="1"/>
          </p:nvPr>
        </p:nvSpPr>
        <p:spPr>
          <a:xfrm>
            <a:off x="447816" y="601200"/>
            <a:ext cx="11292840" cy="4204800"/>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2208"/>
              <a:buChar char="◼"/>
            </a:pPr>
            <a:r>
              <a:rPr lang="en-US" sz="2400">
                <a:latin typeface="Times New Roman"/>
                <a:ea typeface="Times New Roman"/>
                <a:cs typeface="Times New Roman"/>
                <a:sym typeface="Times New Roman"/>
              </a:rPr>
              <a:t>You want to ask the person WHY they want to kill themselves.  Without judgement. </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 When talking to the person repeat back what they are saying, </a:t>
            </a:r>
            <a:endParaRPr/>
          </a:p>
          <a:p>
            <a:pPr marL="630000" lvl="1" indent="-306000" algn="l" rtl="0">
              <a:spcBef>
                <a:spcPts val="1080"/>
              </a:spcBef>
              <a:spcAft>
                <a:spcPts val="0"/>
              </a:spcAft>
              <a:buSzPts val="2208"/>
              <a:buChar char="◼"/>
            </a:pPr>
            <a:r>
              <a:rPr lang="en-US" sz="2400">
                <a:latin typeface="Times New Roman"/>
                <a:ea typeface="Times New Roman"/>
                <a:cs typeface="Times New Roman"/>
                <a:sym typeface="Times New Roman"/>
              </a:rPr>
              <a:t> “What I hear you saying is you’ve broken up with your girlfriend and that’s why you want to kill yourself”</a:t>
            </a:r>
            <a:endParaRPr/>
          </a:p>
          <a:p>
            <a:pPr marL="306000" lvl="0" indent="-189160" algn="l" rtl="0">
              <a:spcBef>
                <a:spcPts val="1000"/>
              </a:spcBef>
              <a:spcAft>
                <a:spcPts val="0"/>
              </a:spcAft>
              <a:buSzPts val="184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WHO AM I?</a:t>
            </a:r>
            <a:endParaRPr/>
          </a:p>
        </p:txBody>
      </p:sp>
      <p:pic>
        <p:nvPicPr>
          <p:cNvPr id="103" name="Google Shape;103;p2"/>
          <p:cNvPicPr preferRelativeResize="0">
            <a:picLocks noGrp="1"/>
          </p:cNvPicPr>
          <p:nvPr>
            <p:ph type="body" idx="1"/>
          </p:nvPr>
        </p:nvPicPr>
        <p:blipFill rotWithShape="1">
          <a:blip r:embed="rId3">
            <a:alphaModFix/>
          </a:blip>
          <a:srcRect l="11889" t="7733" r="6250" b="3378"/>
          <a:stretch/>
        </p:blipFill>
        <p:spPr>
          <a:xfrm>
            <a:off x="2617807" y="2186559"/>
            <a:ext cx="6956386" cy="424896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lt1"/>
              </a:buClr>
              <a:buSzPct val="100000"/>
              <a:buFont typeface="Times New Roman"/>
              <a:buNone/>
            </a:pPr>
            <a:r>
              <a:rPr lang="en-US" sz="4000">
                <a:latin typeface="Times New Roman"/>
                <a:ea typeface="Times New Roman"/>
                <a:cs typeface="Times New Roman"/>
                <a:sym typeface="Times New Roman"/>
              </a:rPr>
              <a:t>A FEW THINGS NOT TO DO</a:t>
            </a:r>
            <a:r>
              <a:rPr lang="en-US"/>
              <a:t/>
            </a:r>
            <a:br>
              <a:rPr lang="en-US"/>
            </a:br>
            <a:endParaRPr/>
          </a:p>
        </p:txBody>
      </p:sp>
      <p:sp>
        <p:nvSpPr>
          <p:cNvPr id="211" name="Google Shape;211;p17"/>
          <p:cNvSpPr txBox="1">
            <a:spLocks noGrp="1"/>
          </p:cNvSpPr>
          <p:nvPr>
            <p:ph type="body" idx="1"/>
          </p:nvPr>
        </p:nvSpPr>
        <p:spPr>
          <a:xfrm>
            <a:off x="488093" y="1802732"/>
            <a:ext cx="11029500" cy="3998400"/>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2208"/>
              <a:buChar char="◼"/>
            </a:pPr>
            <a:r>
              <a:rPr lang="en-US" sz="2400">
                <a:latin typeface="Times New Roman"/>
                <a:ea typeface="Times New Roman"/>
                <a:cs typeface="Times New Roman"/>
                <a:sym typeface="Times New Roman"/>
              </a:rPr>
              <a:t>Don’t say look what you have to live for, you have a wife, kids, nice house ect.  </a:t>
            </a:r>
            <a:endParaRPr sz="2400">
              <a:latin typeface="Times New Roman"/>
              <a:ea typeface="Times New Roman"/>
              <a:cs typeface="Times New Roman"/>
              <a:sym typeface="Times New Roman"/>
            </a:endParaRPr>
          </a:p>
          <a:p>
            <a:pPr marL="630000" lvl="1" indent="-341052" algn="l" rtl="0">
              <a:spcBef>
                <a:spcPts val="0"/>
              </a:spcBef>
              <a:spcAft>
                <a:spcPts val="0"/>
              </a:spcAft>
              <a:buSzPts val="2208"/>
              <a:buChar char="◼"/>
            </a:pPr>
            <a:r>
              <a:rPr lang="en-US" sz="2400">
                <a:latin typeface="Times New Roman"/>
                <a:ea typeface="Times New Roman"/>
                <a:cs typeface="Times New Roman"/>
                <a:sym typeface="Times New Roman"/>
              </a:rPr>
              <a:t>Those might be the very reason they want to kill themselves.</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Please, don’t make light of it.</a:t>
            </a:r>
            <a:endParaRPr/>
          </a:p>
          <a:p>
            <a:pPr marL="630000" lvl="1" indent="-341052" algn="l" rtl="0">
              <a:spcBef>
                <a:spcPts val="1080"/>
              </a:spcBef>
              <a:spcAft>
                <a:spcPts val="0"/>
              </a:spcAft>
              <a:buSzPts val="2208"/>
              <a:buChar char="◼"/>
            </a:pPr>
            <a:r>
              <a:rPr lang="en-US" sz="2400">
                <a:latin typeface="Times New Roman"/>
                <a:ea typeface="Times New Roman"/>
                <a:cs typeface="Times New Roman"/>
                <a:sym typeface="Times New Roman"/>
              </a:rPr>
              <a:t>Omaha Attorney: “If you’re going to kill yourself do it outside so you don’t make a mess.”</a:t>
            </a:r>
            <a:endParaRPr/>
          </a:p>
          <a:p>
            <a:pPr marL="630000" lvl="1" indent="-306000" algn="l" rtl="0">
              <a:spcBef>
                <a:spcPts val="1040"/>
              </a:spcBef>
              <a:spcAft>
                <a:spcPts val="0"/>
              </a:spcAft>
              <a:buSzPts val="2024"/>
              <a:buChar char="◼"/>
            </a:pPr>
            <a:r>
              <a:rPr lang="en-US" sz="2200">
                <a:latin typeface="Times New Roman"/>
                <a:ea typeface="Times New Roman"/>
                <a:cs typeface="Times New Roman"/>
                <a:sym typeface="Times New Roman"/>
              </a:rPr>
              <a:t>Police helicopter above a bridge in NY, “Hey you’re creating a traffic jam, either get down or jump” He jumped . </a:t>
            </a:r>
            <a:endParaRPr sz="2200">
              <a:latin typeface="Times New Roman"/>
              <a:ea typeface="Times New Roman"/>
              <a:cs typeface="Times New Roman"/>
              <a:sym typeface="Times New Roman"/>
            </a:endParaRPr>
          </a:p>
          <a:p>
            <a:pPr marL="306000" lvl="0" indent="-200844" algn="l" rtl="0">
              <a:spcBef>
                <a:spcPts val="960"/>
              </a:spcBef>
              <a:spcAft>
                <a:spcPts val="0"/>
              </a:spcAft>
              <a:buSzPts val="1656"/>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8"/>
          <p:cNvSpPr txBox="1">
            <a:spLocks noGrp="1"/>
          </p:cNvSpPr>
          <p:nvPr>
            <p:ph type="title"/>
          </p:nvPr>
        </p:nvSpPr>
        <p:spPr>
          <a:xfrm>
            <a:off x="581192" y="1049397"/>
            <a:ext cx="11029616" cy="1013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IF THEY ARE SUICIDAL </a:t>
            </a:r>
            <a:r>
              <a:rPr lang="en-US" sz="4000"/>
              <a:t/>
            </a:r>
            <a:br>
              <a:rPr lang="en-US" sz="4000"/>
            </a:br>
            <a:endParaRPr sz="4000"/>
          </a:p>
        </p:txBody>
      </p:sp>
      <p:sp>
        <p:nvSpPr>
          <p:cNvPr id="217" name="Google Shape;217;p18"/>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2208"/>
              <a:buChar char="◼"/>
            </a:pPr>
            <a:r>
              <a:rPr lang="en-US" sz="2400">
                <a:latin typeface="Times New Roman"/>
                <a:ea typeface="Times New Roman"/>
                <a:cs typeface="Times New Roman"/>
                <a:sym typeface="Times New Roman"/>
              </a:rPr>
              <a:t>Do they have a current suicide plan? - How, how prepared, how soon?</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Pain - Do they have pain that at times feels unbearable?</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Resources - Do they have few if any resources? </a:t>
            </a:r>
            <a:endParaRPr sz="2400">
              <a:latin typeface="Times New Roman"/>
              <a:ea typeface="Times New Roman"/>
              <a:cs typeface="Times New Roman"/>
              <a:sym typeface="Times New Roman"/>
            </a:endParaRPr>
          </a:p>
          <a:p>
            <a:pPr marL="630000" lvl="1" indent="-341052" algn="l" rtl="0">
              <a:spcBef>
                <a:spcPts val="1080"/>
              </a:spcBef>
              <a:spcAft>
                <a:spcPts val="0"/>
              </a:spcAft>
              <a:buSzPts val="2208"/>
              <a:buChar char="◼"/>
            </a:pPr>
            <a:r>
              <a:rPr lang="en-US" sz="2400">
                <a:latin typeface="Times New Roman"/>
                <a:ea typeface="Times New Roman"/>
                <a:cs typeface="Times New Roman"/>
                <a:sym typeface="Times New Roman"/>
              </a:rPr>
              <a:t>Clergy, Therapist, Medical Doctor </a:t>
            </a:r>
            <a:endParaRPr sz="2400">
              <a:latin typeface="Times New Roman"/>
              <a:ea typeface="Times New Roman"/>
              <a:cs typeface="Times New Roman"/>
              <a:sym typeface="Times New Roman"/>
            </a:endParaRPr>
          </a:p>
          <a:p>
            <a:pPr marL="306000" lvl="0" indent="-200844" algn="l" rtl="0">
              <a:spcBef>
                <a:spcPts val="960"/>
              </a:spcBef>
              <a:spcAft>
                <a:spcPts val="0"/>
              </a:spcAft>
              <a:buSzPts val="1656"/>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9"/>
          <p:cNvSpPr txBox="1">
            <a:spLocks noGrp="1"/>
          </p:cNvSpPr>
          <p:nvPr>
            <p:ph type="title"/>
          </p:nvPr>
        </p:nvSpPr>
        <p:spPr>
          <a:xfrm>
            <a:off x="581191" y="2279981"/>
            <a:ext cx="11029615" cy="1497507"/>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accent1"/>
              </a:buClr>
              <a:buSzPct val="100000"/>
              <a:buFont typeface="Times New Roman"/>
              <a:buNone/>
            </a:pPr>
            <a:r>
              <a:rPr lang="en-US" sz="6000">
                <a:latin typeface="Times New Roman"/>
                <a:ea typeface="Times New Roman"/>
                <a:cs typeface="Times New Roman"/>
                <a:sym typeface="Times New Roman"/>
              </a:rPr>
              <a:t>WHAT LED ME TO THE POPPA PROGRAM?</a:t>
            </a:r>
            <a:endParaRPr sz="6000">
              <a:latin typeface="Times New Roman"/>
              <a:ea typeface="Times New Roman"/>
              <a:cs typeface="Times New Roman"/>
              <a:sym typeface="Times New Roman"/>
            </a:endParaRPr>
          </a:p>
        </p:txBody>
      </p:sp>
      <p:sp>
        <p:nvSpPr>
          <p:cNvPr id="223" name="Google Shape;223;p19"/>
          <p:cNvSpPr txBox="1">
            <a:spLocks noGrp="1"/>
          </p:cNvSpPr>
          <p:nvPr>
            <p:ph type="body" idx="1"/>
          </p:nvPr>
        </p:nvSpPr>
        <p:spPr>
          <a:xfrm>
            <a:off x="581191" y="3962683"/>
            <a:ext cx="11029615" cy="60055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208"/>
              <a:buNone/>
            </a:pPr>
            <a:endParaRPr sz="2400">
              <a:latin typeface="Times New Roman"/>
              <a:ea typeface="Times New Roman"/>
              <a:cs typeface="Times New Roman"/>
              <a:sym typeface="Times New Roman"/>
            </a:endParaRPr>
          </a:p>
        </p:txBody>
      </p:sp>
      <p:pic>
        <p:nvPicPr>
          <p:cNvPr id="224" name="Google Shape;224;p19"/>
          <p:cNvPicPr preferRelativeResize="0"/>
          <p:nvPr/>
        </p:nvPicPr>
        <p:blipFill rotWithShape="1">
          <a:blip r:embed="rId3">
            <a:alphaModFix/>
          </a:blip>
          <a:srcRect/>
          <a:stretch/>
        </p:blipFill>
        <p:spPr>
          <a:xfrm>
            <a:off x="462116" y="3694470"/>
            <a:ext cx="4100052" cy="307503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0"/>
          <p:cNvSpPr txBox="1">
            <a:spLocks noGrp="1"/>
          </p:cNvSpPr>
          <p:nvPr>
            <p:ph type="title"/>
          </p:nvPr>
        </p:nvSpPr>
        <p:spPr>
          <a:xfrm>
            <a:off x="664227" y="1013240"/>
            <a:ext cx="10863600" cy="7131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lt1"/>
              </a:buClr>
              <a:buSzPct val="100000"/>
              <a:buFont typeface="Times New Roman"/>
              <a:buNone/>
            </a:pPr>
            <a:r>
              <a:rPr lang="en-US" sz="4000">
                <a:latin typeface="Times New Roman"/>
                <a:ea typeface="Times New Roman"/>
                <a:cs typeface="Times New Roman"/>
                <a:sym typeface="Times New Roman"/>
              </a:rPr>
              <a:t>JANUARY 1982 – DECEMBER 1985: NYPD</a:t>
            </a:r>
            <a:r>
              <a:rPr lang="en-US"/>
              <a:t/>
            </a:r>
            <a:br>
              <a:rPr lang="en-US"/>
            </a:br>
            <a:endParaRPr/>
          </a:p>
        </p:txBody>
      </p:sp>
      <p:sp>
        <p:nvSpPr>
          <p:cNvPr id="230" name="Google Shape;230;p20"/>
          <p:cNvSpPr txBox="1">
            <a:spLocks noGrp="1"/>
          </p:cNvSpPr>
          <p:nvPr>
            <p:ph type="body" idx="1"/>
          </p:nvPr>
        </p:nvSpPr>
        <p:spPr>
          <a:xfrm>
            <a:off x="747252" y="2180497"/>
            <a:ext cx="10863555" cy="572535"/>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1656"/>
              <a:buChar char="◼"/>
            </a:pPr>
            <a:r>
              <a:rPr lang="en-US">
                <a:latin typeface="Times New Roman"/>
                <a:ea typeface="Times New Roman"/>
                <a:cs typeface="Times New Roman"/>
                <a:sym typeface="Times New Roman"/>
              </a:rPr>
              <a:t>After 4 years I was retired on a permanent total disability due to a line of duty injury.</a:t>
            </a:r>
            <a:endParaRPr/>
          </a:p>
          <a:p>
            <a:pPr marL="306000" lvl="0" indent="-200844" algn="l" rtl="0">
              <a:spcBef>
                <a:spcPts val="960"/>
              </a:spcBef>
              <a:spcAft>
                <a:spcPts val="0"/>
              </a:spcAft>
              <a:buSzPts val="1656"/>
              <a:buNone/>
            </a:pPr>
            <a:endParaRPr/>
          </a:p>
        </p:txBody>
      </p:sp>
      <p:pic>
        <p:nvPicPr>
          <p:cNvPr id="231" name="Google Shape;231;p20"/>
          <p:cNvPicPr preferRelativeResize="0"/>
          <p:nvPr/>
        </p:nvPicPr>
        <p:blipFill rotWithShape="1">
          <a:blip r:embed="rId3">
            <a:alphaModFix/>
          </a:blip>
          <a:srcRect/>
          <a:stretch/>
        </p:blipFill>
        <p:spPr>
          <a:xfrm>
            <a:off x="4537327" y="2866693"/>
            <a:ext cx="2846438" cy="3682580"/>
          </a:xfrm>
          <a:prstGeom prst="rect">
            <a:avLst/>
          </a:prstGeom>
          <a:noFill/>
          <a:ln>
            <a:noFill/>
          </a:ln>
        </p:spPr>
      </p:pic>
      <p:pic>
        <p:nvPicPr>
          <p:cNvPr id="232" name="Google Shape;232;p20"/>
          <p:cNvPicPr preferRelativeResize="0"/>
          <p:nvPr/>
        </p:nvPicPr>
        <p:blipFill rotWithShape="1">
          <a:blip r:embed="rId4">
            <a:alphaModFix/>
          </a:blip>
          <a:srcRect/>
          <a:stretch/>
        </p:blipFill>
        <p:spPr>
          <a:xfrm>
            <a:off x="541250" y="2944500"/>
            <a:ext cx="3686923" cy="2765198"/>
          </a:xfrm>
          <a:prstGeom prst="rect">
            <a:avLst/>
          </a:prstGeom>
          <a:noFill/>
          <a:ln>
            <a:noFill/>
          </a:ln>
        </p:spPr>
      </p:pic>
      <p:pic>
        <p:nvPicPr>
          <p:cNvPr id="233" name="Google Shape;233;p20"/>
          <p:cNvPicPr preferRelativeResize="0">
            <a:picLocks noGrp="1"/>
          </p:cNvPicPr>
          <p:nvPr>
            <p:ph type="body" idx="1"/>
          </p:nvPr>
        </p:nvPicPr>
        <p:blipFill rotWithShape="1">
          <a:blip r:embed="rId5">
            <a:alphaModFix/>
          </a:blip>
          <a:srcRect/>
          <a:stretch/>
        </p:blipFill>
        <p:spPr>
          <a:xfrm>
            <a:off x="7791627" y="2944501"/>
            <a:ext cx="4074600" cy="3056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3"/>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a:t>MY RETIREMENT</a:t>
            </a:r>
            <a:endParaRPr/>
          </a:p>
        </p:txBody>
      </p:sp>
      <p:sp>
        <p:nvSpPr>
          <p:cNvPr id="239" name="Google Shape;239;p23"/>
          <p:cNvSpPr txBox="1">
            <a:spLocks noGrp="1"/>
          </p:cNvSpPr>
          <p:nvPr>
            <p:ph type="body" idx="1"/>
          </p:nvPr>
        </p:nvSpPr>
        <p:spPr>
          <a:xfrm>
            <a:off x="450265" y="1972648"/>
            <a:ext cx="10676700" cy="2912700"/>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1656"/>
              <a:buChar char="◼"/>
            </a:pPr>
            <a:r>
              <a:rPr lang="en-US">
                <a:latin typeface="Times New Roman"/>
                <a:ea typeface="Times New Roman"/>
                <a:cs typeface="Times New Roman"/>
                <a:sym typeface="Times New Roman"/>
              </a:rPr>
              <a:t>Returned to School and moved to Nebraska to attend Creighton School of law in 1987</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Still active in a few NYPD organizations</a:t>
            </a:r>
            <a:endParaRPr/>
          </a:p>
          <a:p>
            <a:pPr marL="630000" lvl="1" indent="-306000" algn="l" rtl="0">
              <a:spcBef>
                <a:spcPts val="960"/>
              </a:spcBef>
              <a:spcAft>
                <a:spcPts val="0"/>
              </a:spcAft>
              <a:buSzPts val="1656"/>
              <a:buChar char="◼"/>
            </a:pPr>
            <a:r>
              <a:rPr lang="en-US">
                <a:latin typeface="Times New Roman"/>
                <a:ea typeface="Times New Roman"/>
                <a:cs typeface="Times New Roman"/>
                <a:sym typeface="Times New Roman"/>
              </a:rPr>
              <a:t>Emerald Society NYC to march in the St. Patrick’s Day parade for the  38</a:t>
            </a:r>
            <a:r>
              <a:rPr lang="en-US" baseline="30000">
                <a:latin typeface="Times New Roman"/>
                <a:ea typeface="Times New Roman"/>
                <a:cs typeface="Times New Roman"/>
                <a:sym typeface="Times New Roman"/>
              </a:rPr>
              <a:t>th</a:t>
            </a:r>
            <a:r>
              <a:rPr lang="en-US">
                <a:latin typeface="Times New Roman"/>
                <a:ea typeface="Times New Roman"/>
                <a:cs typeface="Times New Roman"/>
                <a:sym typeface="Times New Roman"/>
              </a:rPr>
              <a:t>  consecutive time</a:t>
            </a:r>
            <a:endParaRPr>
              <a:latin typeface="Times New Roman"/>
              <a:ea typeface="Times New Roman"/>
              <a:cs typeface="Times New Roman"/>
              <a:sym typeface="Times New Roman"/>
            </a:endParaRPr>
          </a:p>
          <a:p>
            <a:pPr marL="630000" lvl="1" indent="-306000" algn="l" rtl="0">
              <a:spcBef>
                <a:spcPts val="0"/>
              </a:spcBef>
              <a:spcAft>
                <a:spcPts val="0"/>
              </a:spcAft>
              <a:buSzPts val="1656"/>
              <a:buChar char="◼"/>
            </a:pPr>
            <a:r>
              <a:rPr lang="en-US">
                <a:latin typeface="Times New Roman"/>
                <a:ea typeface="Times New Roman"/>
                <a:cs typeface="Times New Roman"/>
                <a:sym typeface="Times New Roman"/>
              </a:rPr>
              <a:t>Member of the Retirees Mobilization Plan that was set up after 9/11 for future terrorist or other states of emergency and have been back for training and intelligence briefing.</a:t>
            </a:r>
            <a:endParaRPr>
              <a:latin typeface="Times New Roman"/>
              <a:ea typeface="Times New Roman"/>
              <a:cs typeface="Times New Roman"/>
              <a:sym typeface="Times New Roman"/>
            </a:endParaRPr>
          </a:p>
          <a:p>
            <a:pPr marL="630000" lvl="1" indent="-306000" algn="l" rtl="0">
              <a:spcBef>
                <a:spcPts val="0"/>
              </a:spcBef>
              <a:spcAft>
                <a:spcPts val="0"/>
              </a:spcAft>
              <a:buSzPts val="1656"/>
              <a:buChar char="◼"/>
            </a:pPr>
            <a:r>
              <a:rPr lang="en-US">
                <a:latin typeface="Times New Roman"/>
                <a:ea typeface="Times New Roman"/>
                <a:cs typeface="Times New Roman"/>
                <a:sym typeface="Times New Roman"/>
              </a:rPr>
              <a:t>The plan was activated for the 1</a:t>
            </a:r>
            <a:r>
              <a:rPr lang="en-US" baseline="30000">
                <a:latin typeface="Times New Roman"/>
                <a:ea typeface="Times New Roman"/>
                <a:cs typeface="Times New Roman"/>
                <a:sym typeface="Times New Roman"/>
              </a:rPr>
              <a:t>st</a:t>
            </a:r>
            <a:r>
              <a:rPr lang="en-US">
                <a:latin typeface="Times New Roman"/>
                <a:ea typeface="Times New Roman"/>
                <a:cs typeface="Times New Roman"/>
                <a:sym typeface="Times New Roman"/>
              </a:rPr>
              <a:t> time and only time so far in November 2012 for Super Storm Sandy </a:t>
            </a:r>
            <a:endParaRPr/>
          </a:p>
          <a:p>
            <a:pPr marL="306000" lvl="0" indent="-200844" algn="l" rtl="0">
              <a:spcBef>
                <a:spcPts val="960"/>
              </a:spcBef>
              <a:spcAft>
                <a:spcPts val="0"/>
              </a:spcAft>
              <a:buSzPts val="1656"/>
              <a:buNone/>
            </a:pPr>
            <a:endParaRPr/>
          </a:p>
        </p:txBody>
      </p:sp>
      <p:pic>
        <p:nvPicPr>
          <p:cNvPr id="240" name="Google Shape;240;p23"/>
          <p:cNvPicPr preferRelativeResize="0"/>
          <p:nvPr/>
        </p:nvPicPr>
        <p:blipFill rotWithShape="1">
          <a:blip r:embed="rId3">
            <a:alphaModFix/>
          </a:blip>
          <a:srcRect/>
          <a:stretch/>
        </p:blipFill>
        <p:spPr>
          <a:xfrm>
            <a:off x="9716276" y="4445225"/>
            <a:ext cx="1410694" cy="2147302"/>
          </a:xfrm>
          <a:prstGeom prst="rect">
            <a:avLst/>
          </a:prstGeom>
          <a:noFill/>
          <a:ln>
            <a:noFill/>
          </a:ln>
        </p:spPr>
      </p:pic>
      <p:pic>
        <p:nvPicPr>
          <p:cNvPr id="241" name="Google Shape;241;p23"/>
          <p:cNvPicPr preferRelativeResize="0"/>
          <p:nvPr/>
        </p:nvPicPr>
        <p:blipFill rotWithShape="1">
          <a:blip r:embed="rId4">
            <a:alphaModFix/>
          </a:blip>
          <a:srcRect/>
          <a:stretch/>
        </p:blipFill>
        <p:spPr>
          <a:xfrm>
            <a:off x="7701922" y="4445225"/>
            <a:ext cx="1319426" cy="2340574"/>
          </a:xfrm>
          <a:prstGeom prst="rect">
            <a:avLst/>
          </a:prstGeom>
          <a:noFill/>
          <a:ln>
            <a:noFill/>
          </a:ln>
        </p:spPr>
      </p:pic>
      <p:pic>
        <p:nvPicPr>
          <p:cNvPr id="242" name="Google Shape;242;p23"/>
          <p:cNvPicPr preferRelativeResize="0"/>
          <p:nvPr/>
        </p:nvPicPr>
        <p:blipFill rotWithShape="1">
          <a:blip r:embed="rId5">
            <a:alphaModFix/>
          </a:blip>
          <a:srcRect/>
          <a:stretch/>
        </p:blipFill>
        <p:spPr>
          <a:xfrm>
            <a:off x="2101750" y="4445225"/>
            <a:ext cx="4027177" cy="2270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4"/>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POPPA</a:t>
            </a:r>
            <a:endParaRPr sz="4000">
              <a:latin typeface="Times New Roman"/>
              <a:ea typeface="Times New Roman"/>
              <a:cs typeface="Times New Roman"/>
              <a:sym typeface="Times New Roman"/>
            </a:endParaRPr>
          </a:p>
        </p:txBody>
      </p:sp>
      <p:sp>
        <p:nvSpPr>
          <p:cNvPr id="248" name="Google Shape;248;p24"/>
          <p:cNvSpPr txBox="1">
            <a:spLocks noGrp="1"/>
          </p:cNvSpPr>
          <p:nvPr>
            <p:ph type="body" idx="1"/>
          </p:nvPr>
        </p:nvSpPr>
        <p:spPr>
          <a:xfrm>
            <a:off x="513919" y="2154622"/>
            <a:ext cx="11029500" cy="3678300"/>
          </a:xfrm>
          <a:prstGeom prst="rect">
            <a:avLst/>
          </a:prstGeom>
          <a:noFill/>
          <a:ln>
            <a:noFill/>
          </a:ln>
        </p:spPr>
        <p:txBody>
          <a:bodyPr spcFirstLastPara="1" wrap="square" lIns="91425" tIns="45700" rIns="91425" bIns="45700" anchor="ctr" anchorCtr="0">
            <a:normAutofit lnSpcReduction="20000"/>
          </a:bodyPr>
          <a:lstStyle/>
          <a:p>
            <a:pPr marL="306000" lvl="0" indent="-306000" algn="l" rtl="0">
              <a:spcBef>
                <a:spcPts val="0"/>
              </a:spcBef>
              <a:spcAft>
                <a:spcPts val="0"/>
              </a:spcAft>
              <a:buSzPts val="1656"/>
              <a:buChar char="◼"/>
            </a:pPr>
            <a:r>
              <a:rPr lang="en-US">
                <a:latin typeface="Times New Roman"/>
                <a:ea typeface="Times New Roman"/>
                <a:cs typeface="Times New Roman"/>
                <a:sym typeface="Times New Roman"/>
              </a:rPr>
              <a:t> Police Organization Providing Peer Assistance started in 1995 when 26 officers had completed suicide in two years</a:t>
            </a:r>
            <a:endParaRPr>
              <a:latin typeface="Times New Roman"/>
              <a:ea typeface="Times New Roman"/>
              <a:cs typeface="Times New Roman"/>
              <a:sym typeface="Times New Roman"/>
            </a:endParaRPr>
          </a:p>
          <a:p>
            <a:pPr marL="630000" lvl="1" indent="-306000" algn="l" rtl="0">
              <a:spcBef>
                <a:spcPts val="960"/>
              </a:spcBef>
              <a:spcAft>
                <a:spcPts val="0"/>
              </a:spcAft>
              <a:buSzPts val="1656"/>
              <a:buChar char="◼"/>
            </a:pPr>
            <a:r>
              <a:rPr lang="en-US">
                <a:latin typeface="Times New Roman"/>
                <a:ea typeface="Times New Roman"/>
                <a:cs typeface="Times New Roman"/>
                <a:sym typeface="Times New Roman"/>
              </a:rPr>
              <a:t>They listen, talk, and assist their fellow officer, when required, in securing the right professional services.</a:t>
            </a:r>
            <a:endParaRPr>
              <a:latin typeface="Times New Roman"/>
              <a:ea typeface="Times New Roman"/>
              <a:cs typeface="Times New Roman"/>
              <a:sym typeface="Times New Roman"/>
            </a:endParaRPr>
          </a:p>
          <a:p>
            <a:pPr marL="630000" lvl="1" indent="-306000" algn="l" rtl="0">
              <a:spcBef>
                <a:spcPts val="960"/>
              </a:spcBef>
              <a:spcAft>
                <a:spcPts val="0"/>
              </a:spcAft>
              <a:buSzPts val="1656"/>
              <a:buChar char="◼"/>
            </a:pPr>
            <a:r>
              <a:rPr lang="en-US">
                <a:latin typeface="Times New Roman"/>
                <a:ea typeface="Times New Roman"/>
                <a:cs typeface="Times New Roman"/>
                <a:sym typeface="Times New Roman"/>
              </a:rPr>
              <a:t> </a:t>
            </a:r>
            <a:r>
              <a:rPr lang="en-US" sz="1800">
                <a:latin typeface="Times New Roman"/>
                <a:ea typeface="Times New Roman"/>
                <a:cs typeface="Times New Roman"/>
                <a:sym typeface="Times New Roman"/>
              </a:rPr>
              <a:t>A network of clinicians, psychologists, doctors &amp; counselors are available.</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POPPA is set up for 100,000 NYPD active &amp; retired members who all have the same insurance.</a:t>
            </a:r>
            <a:endParaRPr>
              <a:latin typeface="Times New Roman"/>
              <a:ea typeface="Times New Roman"/>
              <a:cs typeface="Times New Roman"/>
              <a:sym typeface="Times New Roman"/>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I applied for the POPPA program in 2008, passed the interview process, completed the basic 38 hour course and have attended numerous spring &amp; Fall training seminars in New York </a:t>
            </a:r>
            <a:endParaRPr>
              <a:latin typeface="Times New Roman"/>
              <a:ea typeface="Times New Roman"/>
              <a:cs typeface="Times New Roman"/>
              <a:sym typeface="Times New Roman"/>
            </a:endParaRPr>
          </a:p>
          <a:p>
            <a:pPr marL="0" lvl="0" indent="0" algn="l" rtl="0">
              <a:spcBef>
                <a:spcPts val="960"/>
              </a:spcBef>
              <a:spcAft>
                <a:spcPts val="0"/>
              </a:spcAft>
              <a:buNone/>
            </a:pPr>
            <a:endParaRPr>
              <a:latin typeface="Times New Roman"/>
              <a:ea typeface="Times New Roman"/>
              <a:cs typeface="Times New Roman"/>
              <a:sym typeface="Times New Roman"/>
            </a:endParaRPr>
          </a:p>
          <a:p>
            <a:pPr marL="0" lvl="0" indent="0" algn="l" rtl="0">
              <a:spcBef>
                <a:spcPts val="960"/>
              </a:spcBef>
              <a:spcAft>
                <a:spcPts val="0"/>
              </a:spcAft>
              <a:buNone/>
            </a:pPr>
            <a:endParaRPr/>
          </a:p>
          <a:p>
            <a:pPr marL="306000" lvl="0" indent="0" algn="l" rtl="0">
              <a:spcBef>
                <a:spcPts val="960"/>
              </a:spcBef>
              <a:spcAft>
                <a:spcPts val="0"/>
              </a:spcAft>
              <a:buNone/>
            </a:pPr>
            <a:endParaRPr>
              <a:latin typeface="Times New Roman"/>
              <a:ea typeface="Times New Roman"/>
              <a:cs typeface="Times New Roman"/>
              <a:sym typeface="Times New Roman"/>
            </a:endParaRPr>
          </a:p>
          <a:p>
            <a:pPr marL="306000" lvl="0" indent="0" algn="l" rtl="0">
              <a:spcBef>
                <a:spcPts val="96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5"/>
          <p:cNvSpPr txBox="1">
            <a:spLocks noGrp="1"/>
          </p:cNvSpPr>
          <p:nvPr>
            <p:ph type="title"/>
          </p:nvPr>
        </p:nvSpPr>
        <p:spPr>
          <a:xfrm>
            <a:off x="630353" y="697011"/>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a:t>POPPA TRAINING</a:t>
            </a:r>
            <a:endParaRPr/>
          </a:p>
        </p:txBody>
      </p:sp>
      <p:pic>
        <p:nvPicPr>
          <p:cNvPr id="254" name="Google Shape;254;p25"/>
          <p:cNvPicPr preferRelativeResize="0">
            <a:picLocks noGrp="1"/>
          </p:cNvPicPr>
          <p:nvPr>
            <p:ph type="body" idx="1"/>
          </p:nvPr>
        </p:nvPicPr>
        <p:blipFill rotWithShape="1">
          <a:blip r:embed="rId3">
            <a:alphaModFix/>
          </a:blip>
          <a:srcRect/>
          <a:stretch/>
        </p:blipFill>
        <p:spPr>
          <a:xfrm>
            <a:off x="7536186" y="3048000"/>
            <a:ext cx="3853494" cy="2890121"/>
          </a:xfrm>
          <a:prstGeom prst="rect">
            <a:avLst/>
          </a:prstGeom>
          <a:noFill/>
          <a:ln>
            <a:noFill/>
          </a:ln>
        </p:spPr>
      </p:pic>
      <p:pic>
        <p:nvPicPr>
          <p:cNvPr id="255" name="Google Shape;255;p25"/>
          <p:cNvPicPr preferRelativeResize="0"/>
          <p:nvPr/>
        </p:nvPicPr>
        <p:blipFill rotWithShape="1">
          <a:blip r:embed="rId4">
            <a:alphaModFix/>
          </a:blip>
          <a:srcRect/>
          <a:stretch/>
        </p:blipFill>
        <p:spPr>
          <a:xfrm rot="5400000">
            <a:off x="1420761" y="2972620"/>
            <a:ext cx="4050890" cy="303816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6"/>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POPPA CONT.</a:t>
            </a:r>
            <a:endParaRPr/>
          </a:p>
        </p:txBody>
      </p:sp>
      <p:sp>
        <p:nvSpPr>
          <p:cNvPr id="261" name="Google Shape;261;p26"/>
          <p:cNvSpPr txBox="1">
            <a:spLocks noGrp="1"/>
          </p:cNvSpPr>
          <p:nvPr>
            <p:ph type="body" idx="1"/>
          </p:nvPr>
        </p:nvSpPr>
        <p:spPr>
          <a:xfrm>
            <a:off x="405247" y="2087348"/>
            <a:ext cx="11029500" cy="3678300"/>
          </a:xfrm>
          <a:prstGeom prst="rect">
            <a:avLst/>
          </a:prstGeom>
          <a:noFill/>
          <a:ln>
            <a:noFill/>
          </a:ln>
        </p:spPr>
        <p:txBody>
          <a:bodyPr spcFirstLastPara="1" wrap="square" lIns="91425" tIns="45700" rIns="91425" bIns="45700" anchor="ctr" anchorCtr="0">
            <a:normAutofit/>
          </a:bodyPr>
          <a:lstStyle/>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The POPPA Organization has begun to change the way officers think about reaching out for help. </a:t>
            </a:r>
            <a:endParaRPr>
              <a:latin typeface="Times New Roman"/>
              <a:ea typeface="Times New Roman"/>
              <a:cs typeface="Times New Roman"/>
              <a:sym typeface="Times New Roman"/>
            </a:endParaRPr>
          </a:p>
          <a:p>
            <a:pPr marL="630000" lvl="1" indent="-306000" algn="l" rtl="0">
              <a:spcBef>
                <a:spcPts val="960"/>
              </a:spcBef>
              <a:spcAft>
                <a:spcPts val="0"/>
              </a:spcAft>
              <a:buSzPts val="1656"/>
              <a:buChar char="◼"/>
            </a:pPr>
            <a:r>
              <a:rPr lang="en-US">
                <a:latin typeface="Times New Roman"/>
                <a:ea typeface="Times New Roman"/>
                <a:cs typeface="Times New Roman"/>
                <a:sym typeface="Times New Roman"/>
              </a:rPr>
              <a:t>Cops traditionally have tended to think of themselves as problem-solvers, not as people with problems.</a:t>
            </a:r>
            <a:endParaRPr>
              <a:latin typeface="Times New Roman"/>
              <a:ea typeface="Times New Roman"/>
              <a:cs typeface="Times New Roman"/>
              <a:sym typeface="Times New Roman"/>
            </a:endParaRPr>
          </a:p>
          <a:p>
            <a:pPr marL="630000" lvl="1" indent="-306000" algn="l" rtl="0">
              <a:spcBef>
                <a:spcPts val="0"/>
              </a:spcBef>
              <a:spcAft>
                <a:spcPts val="0"/>
              </a:spcAft>
              <a:buSzPts val="1656"/>
              <a:buChar char="◼"/>
            </a:pPr>
            <a:r>
              <a:rPr lang="en-US">
                <a:latin typeface="Times New Roman"/>
                <a:ea typeface="Times New Roman"/>
                <a:cs typeface="Times New Roman"/>
                <a:sym typeface="Times New Roman"/>
              </a:rPr>
              <a:t>Can anyone think of another group of professionals that might think that way</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 Many have considered counseling as stigmatizing and career-threatening. Seeking support and averting a crisis is a sign of strength, not weakness. </a:t>
            </a:r>
            <a:endParaRPr>
              <a:latin typeface="Times New Roman"/>
              <a:ea typeface="Times New Roman"/>
              <a:cs typeface="Times New Roman"/>
              <a:sym typeface="Times New Roman"/>
            </a:endParaRPr>
          </a:p>
          <a:p>
            <a:pPr marL="630000" lvl="1" indent="-306000" algn="l" rtl="0">
              <a:spcBef>
                <a:spcPts val="960"/>
              </a:spcBef>
              <a:spcAft>
                <a:spcPts val="0"/>
              </a:spcAft>
              <a:buSzPts val="1656"/>
              <a:buChar char="◼"/>
            </a:pPr>
            <a:r>
              <a:rPr lang="en-US">
                <a:latin typeface="Times New Roman"/>
                <a:ea typeface="Times New Roman"/>
                <a:cs typeface="Times New Roman"/>
                <a:sym typeface="Times New Roman"/>
              </a:rPr>
              <a:t>Help the strong stay strong</a:t>
            </a:r>
            <a:endParaRPr/>
          </a:p>
          <a:p>
            <a:pPr marL="306000" lvl="0" indent="-200844" algn="l" rtl="0">
              <a:spcBef>
                <a:spcPts val="960"/>
              </a:spcBef>
              <a:spcAft>
                <a:spcPts val="0"/>
              </a:spcAft>
              <a:buSzPts val="1656"/>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HARD QUESTIONS</a:t>
            </a:r>
            <a:endParaRPr/>
          </a:p>
        </p:txBody>
      </p:sp>
      <p:sp>
        <p:nvSpPr>
          <p:cNvPr id="267" name="Google Shape;267;p27"/>
          <p:cNvSpPr txBox="1">
            <a:spLocks noGrp="1"/>
          </p:cNvSpPr>
          <p:nvPr>
            <p:ph type="body" idx="1"/>
          </p:nvPr>
        </p:nvSpPr>
        <p:spPr>
          <a:xfrm>
            <a:off x="519094" y="2170146"/>
            <a:ext cx="11029500" cy="3678300"/>
          </a:xfrm>
          <a:prstGeom prst="rect">
            <a:avLst/>
          </a:prstGeom>
          <a:noFill/>
          <a:ln>
            <a:noFill/>
          </a:ln>
        </p:spPr>
        <p:txBody>
          <a:bodyPr spcFirstLastPara="1" wrap="square" lIns="91425" tIns="45700" rIns="91425" bIns="45700" anchor="ctr" anchorCtr="0">
            <a:normAutofit/>
          </a:bodyPr>
          <a:lstStyle/>
          <a:p>
            <a:pPr marL="0" lvl="0" indent="0" algn="l" rtl="0">
              <a:spcBef>
                <a:spcPts val="960"/>
              </a:spcBef>
              <a:spcAft>
                <a:spcPts val="0"/>
              </a:spcAft>
              <a:buNone/>
            </a:pP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What are we dealing with as attorneys?</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How many people have had a client complete suicide?</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Does anyone know of an attorney who might have? </a:t>
            </a:r>
            <a:endParaRPr/>
          </a:p>
          <a:p>
            <a:pPr marL="306000" lvl="0" indent="-200844" algn="l" rtl="0">
              <a:spcBef>
                <a:spcPts val="960"/>
              </a:spcBef>
              <a:spcAft>
                <a:spcPts val="0"/>
              </a:spcAft>
              <a:buSzPts val="1656"/>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8"/>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WHY WE DO THIS</a:t>
            </a:r>
            <a:endParaRPr/>
          </a:p>
        </p:txBody>
      </p:sp>
      <p:sp>
        <p:nvSpPr>
          <p:cNvPr id="273" name="Google Shape;273;p28"/>
          <p:cNvSpPr txBox="1">
            <a:spLocks noGrp="1"/>
          </p:cNvSpPr>
          <p:nvPr>
            <p:ph type="body" idx="1"/>
          </p:nvPr>
        </p:nvSpPr>
        <p:spPr>
          <a:xfrm>
            <a:off x="581244" y="2123572"/>
            <a:ext cx="11029500" cy="3678300"/>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2208"/>
              <a:buChar char="◼"/>
            </a:pPr>
            <a:r>
              <a:rPr lang="en-US" sz="2400">
                <a:latin typeface="Times New Roman"/>
                <a:ea typeface="Times New Roman"/>
                <a:cs typeface="Times New Roman"/>
                <a:sym typeface="Times New Roman"/>
              </a:rPr>
              <a:t>I became a cop to help people, I became a lawyer to help people. </a:t>
            </a:r>
            <a:endParaRPr sz="2400">
              <a:latin typeface="Times New Roman"/>
              <a:ea typeface="Times New Roman"/>
              <a:cs typeface="Times New Roman"/>
              <a:sym typeface="Times New Roman"/>
            </a:endParaRPr>
          </a:p>
          <a:p>
            <a:pPr marL="306000" lvl="0" indent="-306000" algn="l" rtl="0">
              <a:spcBef>
                <a:spcPts val="0"/>
              </a:spcBef>
              <a:spcAft>
                <a:spcPts val="0"/>
              </a:spcAft>
              <a:buSzPts val="2208"/>
              <a:buChar char="◼"/>
            </a:pPr>
            <a:r>
              <a:rPr lang="en-US" sz="2400">
                <a:latin typeface="Times New Roman"/>
                <a:ea typeface="Times New Roman"/>
                <a:cs typeface="Times New Roman"/>
                <a:sym typeface="Times New Roman"/>
              </a:rPr>
              <a:t>We do some things really well, but not everything and need to know limitations.</a:t>
            </a:r>
            <a:endParaRPr/>
          </a:p>
          <a:p>
            <a:pPr marL="630000" lvl="1" indent="-306000" algn="l" rtl="0">
              <a:spcBef>
                <a:spcPts val="1040"/>
              </a:spcBef>
              <a:spcAft>
                <a:spcPts val="0"/>
              </a:spcAft>
              <a:buSzPts val="2024"/>
              <a:buChar char="◼"/>
            </a:pPr>
            <a:r>
              <a:rPr lang="en-US" sz="2200">
                <a:latin typeface="Times New Roman"/>
                <a:ea typeface="Times New Roman"/>
                <a:cs typeface="Times New Roman"/>
                <a:sym typeface="Times New Roman"/>
              </a:rPr>
              <a:t>We are not  therapists, clinicians, or medical doctors, so we have to know limitations</a:t>
            </a:r>
            <a:endParaRPr sz="1800"/>
          </a:p>
          <a:p>
            <a:pPr marL="630000" lvl="1" indent="-306000" algn="l" rtl="0">
              <a:spcBef>
                <a:spcPts val="960"/>
              </a:spcBef>
              <a:spcAft>
                <a:spcPts val="0"/>
              </a:spcAft>
              <a:buSzPts val="1656"/>
              <a:buChar char="◼"/>
            </a:pPr>
            <a:r>
              <a:rPr lang="en-US" sz="1800">
                <a:latin typeface="Times New Roman"/>
                <a:ea typeface="Times New Roman"/>
                <a:cs typeface="Times New Roman"/>
                <a:sym typeface="Times New Roman"/>
              </a:rPr>
              <a:t>We do not possess the skill set or training to fix the problems we are confronted with and we need to remember that for ourselves and to tell that to the client.</a:t>
            </a:r>
            <a:endParaRPr sz="2200">
              <a:latin typeface="Times New Roman"/>
              <a:ea typeface="Times New Roman"/>
              <a:cs typeface="Times New Roman"/>
              <a:sym typeface="Times New Roman"/>
            </a:endParaRPr>
          </a:p>
          <a:p>
            <a:pPr marL="306000" lvl="0" indent="-200844" algn="l" rtl="0">
              <a:spcBef>
                <a:spcPts val="960"/>
              </a:spcBef>
              <a:spcAft>
                <a:spcPts val="0"/>
              </a:spcAft>
              <a:buSzPts val="1656"/>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3">
                                            <p:txEl>
                                              <p:pRg st="0" end="0"/>
                                            </p:txEl>
                                          </p:spTgt>
                                        </p:tgtEl>
                                        <p:attrNameLst>
                                          <p:attrName>style.visibility</p:attrName>
                                        </p:attrNameLst>
                                      </p:cBhvr>
                                      <p:to>
                                        <p:strVal val="visible"/>
                                      </p:to>
                                    </p:set>
                                    <p:anim calcmode="lin" valueType="num">
                                      <p:cBhvr additive="base">
                                        <p:cTn id="7" dur="500"/>
                                        <p:tgtEl>
                                          <p:spTgt spid="27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3">
                                            <p:txEl>
                                              <p:pRg st="1" end="1"/>
                                            </p:txEl>
                                          </p:spTgt>
                                        </p:tgtEl>
                                        <p:attrNameLst>
                                          <p:attrName>style.visibility</p:attrName>
                                        </p:attrNameLst>
                                      </p:cBhvr>
                                      <p:to>
                                        <p:strVal val="visible"/>
                                      </p:to>
                                    </p:set>
                                    <p:anim calcmode="lin" valueType="num">
                                      <p:cBhvr additive="base">
                                        <p:cTn id="12" dur="500"/>
                                        <p:tgtEl>
                                          <p:spTgt spid="27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3">
                                            <p:txEl>
                                              <p:pRg st="2" end="2"/>
                                            </p:txEl>
                                          </p:spTgt>
                                        </p:tgtEl>
                                        <p:attrNameLst>
                                          <p:attrName>style.visibility</p:attrName>
                                        </p:attrNameLst>
                                      </p:cBhvr>
                                      <p:to>
                                        <p:strVal val="visible"/>
                                      </p:to>
                                    </p:set>
                                    <p:anim calcmode="lin" valueType="num">
                                      <p:cBhvr additive="base">
                                        <p:cTn id="17" dur="500"/>
                                        <p:tgtEl>
                                          <p:spTgt spid="27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73">
                                            <p:txEl>
                                              <p:pRg st="3" end="3"/>
                                            </p:txEl>
                                          </p:spTgt>
                                        </p:tgtEl>
                                        <p:attrNameLst>
                                          <p:attrName>style.visibility</p:attrName>
                                        </p:attrNameLst>
                                      </p:cBhvr>
                                      <p:to>
                                        <p:strVal val="visible"/>
                                      </p:to>
                                    </p:set>
                                    <p:anim calcmode="lin" valueType="num">
                                      <p:cBhvr additive="base">
                                        <p:cTn id="22" dur="500"/>
                                        <p:tgtEl>
                                          <p:spTgt spid="27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73">
                                            <p:txEl>
                                              <p:pRg st="4" end="4"/>
                                            </p:txEl>
                                          </p:spTgt>
                                        </p:tgtEl>
                                        <p:attrNameLst>
                                          <p:attrName>style.visibility</p:attrName>
                                        </p:attrNameLst>
                                      </p:cBhvr>
                                      <p:to>
                                        <p:strVal val="visible"/>
                                      </p:to>
                                    </p:set>
                                    <p:anim calcmode="lin" valueType="num">
                                      <p:cBhvr additive="base">
                                        <p:cTn id="27" dur="500"/>
                                        <p:tgtEl>
                                          <p:spTgt spid="27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WHO AM I?</a:t>
            </a:r>
            <a:endParaRPr/>
          </a:p>
        </p:txBody>
      </p:sp>
      <p:pic>
        <p:nvPicPr>
          <p:cNvPr id="109" name="Google Shape;109;p3"/>
          <p:cNvPicPr preferRelativeResize="0">
            <a:picLocks noGrp="1"/>
          </p:cNvPicPr>
          <p:nvPr>
            <p:ph type="body" idx="1"/>
          </p:nvPr>
        </p:nvPicPr>
        <p:blipFill rotWithShape="1">
          <a:blip r:embed="rId3">
            <a:alphaModFix/>
          </a:blip>
          <a:srcRect/>
          <a:stretch/>
        </p:blipFill>
        <p:spPr>
          <a:xfrm>
            <a:off x="6294475" y="2831187"/>
            <a:ext cx="5068186" cy="2857232"/>
          </a:xfrm>
          <a:prstGeom prst="rect">
            <a:avLst/>
          </a:prstGeom>
          <a:noFill/>
          <a:ln>
            <a:noFill/>
          </a:ln>
        </p:spPr>
      </p:pic>
      <p:pic>
        <p:nvPicPr>
          <p:cNvPr id="110" name="Google Shape;110;p3"/>
          <p:cNvPicPr preferRelativeResize="0"/>
          <p:nvPr/>
        </p:nvPicPr>
        <p:blipFill rotWithShape="1">
          <a:blip r:embed="rId4">
            <a:alphaModFix/>
          </a:blip>
          <a:srcRect/>
          <a:stretch/>
        </p:blipFill>
        <p:spPr>
          <a:xfrm>
            <a:off x="581192" y="2075120"/>
            <a:ext cx="4401879" cy="440187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4"/>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lt1"/>
              </a:buClr>
              <a:buSzPct val="100000"/>
              <a:buFont typeface="Times New Roman"/>
              <a:buNone/>
            </a:pPr>
            <a:r>
              <a:rPr lang="en-US" sz="5400">
                <a:latin typeface="Times New Roman"/>
                <a:ea typeface="Times New Roman"/>
                <a:cs typeface="Times New Roman"/>
                <a:sym typeface="Times New Roman"/>
              </a:rPr>
              <a:t>LET’S LOOK AT THE LAW</a:t>
            </a:r>
            <a:r>
              <a:rPr lang="en-US"/>
              <a:t/>
            </a:r>
            <a:br>
              <a:rPr lang="en-US"/>
            </a:br>
            <a:endParaRPr/>
          </a:p>
        </p:txBody>
      </p:sp>
      <p:sp>
        <p:nvSpPr>
          <p:cNvPr id="279" name="Google Shape;279;p34"/>
          <p:cNvSpPr txBox="1">
            <a:spLocks noGrp="1"/>
          </p:cNvSpPr>
          <p:nvPr>
            <p:ph type="body" idx="1"/>
          </p:nvPr>
        </p:nvSpPr>
        <p:spPr>
          <a:xfrm>
            <a:off x="581192" y="2180497"/>
            <a:ext cx="11029615" cy="1123142"/>
          </a:xfrm>
          <a:prstGeom prst="rect">
            <a:avLst/>
          </a:prstGeom>
          <a:noFill/>
          <a:ln>
            <a:noFill/>
          </a:ln>
        </p:spPr>
        <p:txBody>
          <a:bodyPr spcFirstLastPara="1" wrap="square" lIns="91425" tIns="45700" rIns="91425" bIns="45700" anchor="ctr" anchorCtr="0">
            <a:noAutofit/>
          </a:bodyPr>
          <a:lstStyle/>
          <a:p>
            <a:pPr marL="306000" lvl="0" indent="-306000" algn="l" rtl="0">
              <a:spcBef>
                <a:spcPts val="0"/>
              </a:spcBef>
              <a:spcAft>
                <a:spcPts val="0"/>
              </a:spcAft>
              <a:buSzPts val="3312"/>
              <a:buChar char="◼"/>
            </a:pPr>
            <a:r>
              <a:rPr lang="en-US" sz="3600" b="1">
                <a:solidFill>
                  <a:srgbClr val="0070C0"/>
                </a:solidFill>
              </a:rPr>
              <a:t>Rule 1.6: Confidentiality of Information</a:t>
            </a:r>
            <a:endParaRPr sz="3600">
              <a:solidFill>
                <a:srgbClr val="0070C0"/>
              </a:solidFill>
              <a:latin typeface="Times New Roman"/>
              <a:ea typeface="Times New Roman"/>
              <a:cs typeface="Times New Roman"/>
              <a:sym typeface="Times New Roman"/>
            </a:endParaRPr>
          </a:p>
        </p:txBody>
      </p:sp>
      <p:sp>
        <p:nvSpPr>
          <p:cNvPr id="280" name="Google Shape;280;p34"/>
          <p:cNvSpPr/>
          <p:nvPr/>
        </p:nvSpPr>
        <p:spPr>
          <a:xfrm>
            <a:off x="442451" y="3121260"/>
            <a:ext cx="11257935"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dk1"/>
                </a:solidFill>
                <a:latin typeface="Gill Sans"/>
                <a:ea typeface="Gill Sans"/>
                <a:cs typeface="Gill Sans"/>
                <a:sym typeface="Gill Sans"/>
              </a:rPr>
              <a:t>Client-Lawyer Relationship</a:t>
            </a:r>
            <a:r>
              <a:rPr lang="en-US" sz="1800" b="1">
                <a:solidFill>
                  <a:schemeClr val="dk1"/>
                </a:solidFill>
                <a:latin typeface="Gill Sans"/>
                <a:ea typeface="Gill Sans"/>
                <a:cs typeface="Gill Sans"/>
                <a:sym typeface="Gill Sans"/>
              </a:rPr>
              <a:t/>
            </a:r>
            <a:br>
              <a:rPr lang="en-US" sz="1800" b="1">
                <a:solidFill>
                  <a:schemeClr val="dk1"/>
                </a:solidFill>
                <a:latin typeface="Gill Sans"/>
                <a:ea typeface="Gill Sans"/>
                <a:cs typeface="Gill Sans"/>
                <a:sym typeface="Gill Sans"/>
              </a:rPr>
            </a:br>
            <a:endParaRPr sz="18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(a) A lawyer shall not reveal information relating to the representation of a client unless the client gives informed consent, the disclosure is impliedly authorized in order to carry out the representation or the disclosure is permitted by paragraph (b).</a:t>
            </a:r>
            <a:endParaRPr/>
          </a:p>
        </p:txBody>
      </p:sp>
      <p:sp>
        <p:nvSpPr>
          <p:cNvPr id="281" name="Google Shape;281;p34"/>
          <p:cNvSpPr/>
          <p:nvPr/>
        </p:nvSpPr>
        <p:spPr>
          <a:xfrm>
            <a:off x="442451" y="4982947"/>
            <a:ext cx="1093347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Gill Sans"/>
                <a:ea typeface="Gill Sans"/>
                <a:cs typeface="Gill Sans"/>
                <a:sym typeface="Gill Sans"/>
              </a:rPr>
              <a:t>(b) A lawyer may reveal information relating to the representation of a client to the extent the lawyer reasonably believes necessary: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p:nvPr/>
        </p:nvSpPr>
        <p:spPr>
          <a:xfrm>
            <a:off x="324462" y="1552837"/>
            <a:ext cx="11464413" cy="49244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i="1">
                <a:solidFill>
                  <a:schemeClr val="dk1"/>
                </a:solidFill>
                <a:latin typeface="Gill Sans"/>
                <a:ea typeface="Gill Sans"/>
                <a:cs typeface="Gill Sans"/>
                <a:sym typeface="Gill Sans"/>
              </a:rPr>
              <a:t>Client-Lawyer Relationship- Continued</a:t>
            </a:r>
            <a:r>
              <a:rPr lang="en-US" sz="1600" b="1">
                <a:solidFill>
                  <a:schemeClr val="dk1"/>
                </a:solidFill>
                <a:latin typeface="Gill Sans"/>
                <a:ea typeface="Gill Sans"/>
                <a:cs typeface="Gill Sans"/>
                <a:sym typeface="Gill Sans"/>
              </a:rPr>
              <a:t/>
            </a:r>
            <a:br>
              <a:rPr lang="en-US" sz="1600" b="1">
                <a:solidFill>
                  <a:schemeClr val="dk1"/>
                </a:solidFill>
                <a:latin typeface="Gill Sans"/>
                <a:ea typeface="Gill Sans"/>
                <a:cs typeface="Gill Sans"/>
                <a:sym typeface="Gill Sans"/>
              </a:rPr>
            </a:br>
            <a:endParaRPr sz="1600" b="1">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(b) Continued:</a:t>
            </a:r>
            <a:endParaRPr/>
          </a:p>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a:p>
            <a:pPr marL="342900" marR="0" lvl="0" indent="-342900" algn="l" rtl="0">
              <a:spcBef>
                <a:spcPts val="0"/>
              </a:spcBef>
              <a:spcAft>
                <a:spcPts val="0"/>
              </a:spcAft>
              <a:buClr>
                <a:schemeClr val="dk1"/>
              </a:buClr>
              <a:buSzPts val="1800"/>
              <a:buFont typeface="Gill Sans"/>
              <a:buAutoNum type="arabicParenBoth"/>
            </a:pPr>
            <a:r>
              <a:rPr lang="en-US" sz="1800">
                <a:solidFill>
                  <a:schemeClr val="dk1"/>
                </a:solidFill>
                <a:latin typeface="Gill Sans"/>
                <a:ea typeface="Gill Sans"/>
                <a:cs typeface="Gill Sans"/>
                <a:sym typeface="Gill Sans"/>
              </a:rPr>
              <a:t>to prevent reasonably certain death or substantial bodily harm;</a:t>
            </a:r>
            <a:endParaRPr/>
          </a:p>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(2) to prevent the client from committing a crime or fraud that is reasonably certain to result in substantial injury to the financial interests or property of another and in furtherance of which the client has used or is using the lawyer's services;</a:t>
            </a:r>
            <a:endParaRPr/>
          </a:p>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(3) to prevent, mitigate or rectify substantial injury to the financial interests or property of another that is reasonably certain to result or has resulted from the client's commission of a crime or fraud in furtherance of which the client has used the lawyer's services;</a:t>
            </a:r>
            <a:endParaRPr/>
          </a:p>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(4) to secure legal advice about the lawyer's compliance with these Rules;</a:t>
            </a:r>
            <a:endParaRPr/>
          </a:p>
          <a:p>
            <a:pPr marL="0" marR="0" lvl="0" indent="0" algn="l" rtl="0">
              <a:spcBef>
                <a:spcPts val="0"/>
              </a:spcBef>
              <a:spcAft>
                <a:spcPts val="0"/>
              </a:spcAft>
              <a:buNone/>
            </a:pPr>
            <a:endParaRPr sz="1600">
              <a:solidFill>
                <a:schemeClr val="dk1"/>
              </a:solidFill>
              <a:latin typeface="Gill Sans"/>
              <a:ea typeface="Gill Sans"/>
              <a:cs typeface="Gill Sans"/>
              <a:sym typeface="Gill Sans"/>
            </a:endParaRPr>
          </a:p>
          <a:p>
            <a:pPr marL="0" marR="0" lvl="0" indent="0" algn="l" rtl="0">
              <a:spcBef>
                <a:spcPts val="0"/>
              </a:spcBef>
              <a:spcAft>
                <a:spcPts val="0"/>
              </a:spcAft>
              <a:buNone/>
            </a:pPr>
            <a:endParaRPr sz="1600">
              <a:solidFill>
                <a:schemeClr val="dk1"/>
              </a:solidFill>
              <a:latin typeface="Gill Sans"/>
              <a:ea typeface="Gill Sans"/>
              <a:cs typeface="Gill Sans"/>
              <a:sym typeface="Gill Sans"/>
            </a:endParaRPr>
          </a:p>
          <a:p>
            <a:pPr marL="0" marR="0" lvl="0" indent="0" algn="l" rtl="0">
              <a:spcBef>
                <a:spcPts val="0"/>
              </a:spcBef>
              <a:spcAft>
                <a:spcPts val="0"/>
              </a:spcAft>
              <a:buNone/>
            </a:pPr>
            <a:endParaRPr sz="1600">
              <a:solidFill>
                <a:schemeClr val="dk1"/>
              </a:solidFill>
              <a:latin typeface="Gill Sans"/>
              <a:ea typeface="Gill Sans"/>
              <a:cs typeface="Gill Sans"/>
              <a:sym typeface="Gill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6"/>
          <p:cNvSpPr/>
          <p:nvPr/>
        </p:nvSpPr>
        <p:spPr>
          <a:xfrm>
            <a:off x="462115" y="1514019"/>
            <a:ext cx="11267768"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Gill Sans"/>
                <a:ea typeface="Gill Sans"/>
                <a:cs typeface="Gill Sans"/>
                <a:sym typeface="Gill Sans"/>
              </a:rPr>
              <a:t>(b) Continued: </a:t>
            </a:r>
            <a:endParaRPr sz="1800">
              <a:solidFill>
                <a:schemeClr val="dk1"/>
              </a:solidFill>
              <a:latin typeface="Gill Sans"/>
              <a:ea typeface="Gill Sans"/>
              <a:cs typeface="Gill Sans"/>
              <a:sym typeface="Gill Sans"/>
            </a:endParaRPr>
          </a:p>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(5) to establish a claim or defense on behalf of the lawyer in a controversy between the lawyer and the client, to establish a defense to a criminal charge or civil claim against the lawyer based upon conduct in which the client was involved, or to respond to allegations in any proceeding concerning the lawyer's representation of the client; </a:t>
            </a:r>
            <a:endParaRPr/>
          </a:p>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(6) to comply with other law or a court order; or</a:t>
            </a:r>
            <a:endParaRPr/>
          </a:p>
          <a:p>
            <a:pPr marL="0" marR="0" lvl="0" indent="0" algn="l" rtl="0">
              <a:spcBef>
                <a:spcPts val="0"/>
              </a:spcBef>
              <a:spcAft>
                <a:spcPts val="0"/>
              </a:spcAft>
              <a:buNone/>
            </a:pPr>
            <a:endParaRPr sz="18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(7) to detect and resolve conflicts of interest arising from the lawyer’s change of employment or from changes in the composition or ownership of a firm, but only if the revealed information would not compromise the attorney-client privilege or otherwise prejudice the client. </a:t>
            </a:r>
            <a:endParaRPr/>
          </a:p>
        </p:txBody>
      </p:sp>
      <p:sp>
        <p:nvSpPr>
          <p:cNvPr id="292" name="Google Shape;292;p36"/>
          <p:cNvSpPr/>
          <p:nvPr/>
        </p:nvSpPr>
        <p:spPr>
          <a:xfrm>
            <a:off x="462114" y="5503209"/>
            <a:ext cx="1089414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Gill Sans"/>
                <a:ea typeface="Gill Sans"/>
                <a:cs typeface="Gill Sans"/>
                <a:sym typeface="Gill Sans"/>
              </a:rPr>
              <a:t>(c)  A lawyer shall make reasonable efforts to prevent the inadvertent or unauthorized disclosure of, or unauthorized access to, information relating to the representation of a client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7"/>
          <p:cNvSpPr txBox="1">
            <a:spLocks noGrp="1"/>
          </p:cNvSpPr>
          <p:nvPr>
            <p:ph type="body" idx="1"/>
          </p:nvPr>
        </p:nvSpPr>
        <p:spPr>
          <a:xfrm>
            <a:off x="447816" y="601200"/>
            <a:ext cx="11292840" cy="4204800"/>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1840"/>
              <a:buChar char="◼"/>
            </a:pPr>
            <a:r>
              <a:rPr lang="en-US">
                <a:latin typeface="Times New Roman"/>
                <a:ea typeface="Times New Roman"/>
                <a:cs typeface="Times New Roman"/>
                <a:sym typeface="Times New Roman"/>
              </a:rPr>
              <a:t>To prevent reasonably certain death or substantial bodily harm</a:t>
            </a:r>
            <a:endParaRPr/>
          </a:p>
          <a:p>
            <a:pPr marL="306000" lvl="0" indent="-306000" algn="l" rtl="0">
              <a:spcBef>
                <a:spcPts val="1000"/>
              </a:spcBef>
              <a:spcAft>
                <a:spcPts val="0"/>
              </a:spcAft>
              <a:buSzPts val="1840"/>
              <a:buChar char="◼"/>
            </a:pPr>
            <a:r>
              <a:rPr lang="en-US">
                <a:latin typeface="Times New Roman"/>
                <a:ea typeface="Times New Roman"/>
                <a:cs typeface="Times New Roman"/>
                <a:sym typeface="Times New Roman"/>
              </a:rPr>
              <a:t>Nebraska rule states that for purposes of Rule 1.6 , a lawyer-client relationship shall exist “between a member of the Nebraska State Bar Association Committee on the Nebraska Lawyers Assistance Program or an employee of the Nebraska Lawyers Assistance Program and a lawyer who seeks or recieves assistance though that committee or program</a:t>
            </a:r>
            <a:endParaRPr>
              <a:latin typeface="Times New Roman"/>
              <a:ea typeface="Times New Roman"/>
              <a:cs typeface="Times New Roman"/>
              <a:sym typeface="Times New Roman"/>
            </a:endParaRPr>
          </a:p>
          <a:p>
            <a:pPr marL="306000" lvl="0" indent="-306000" algn="l" rtl="0">
              <a:spcBef>
                <a:spcPts val="1000"/>
              </a:spcBef>
              <a:spcAft>
                <a:spcPts val="0"/>
              </a:spcAft>
              <a:buSzPts val="1840"/>
              <a:buChar char="◼"/>
            </a:pPr>
            <a:r>
              <a:rPr lang="en-US">
                <a:latin typeface="Times New Roman"/>
                <a:ea typeface="Times New Roman"/>
                <a:cs typeface="Times New Roman"/>
                <a:sym typeface="Times New Roman"/>
              </a:rPr>
              <a:t>Disclosure: Preventing Death of Bodily Harm</a:t>
            </a:r>
            <a:endParaRPr/>
          </a:p>
          <a:p>
            <a:pPr marL="306000" lvl="0" indent="-189160" algn="l" rtl="0">
              <a:spcBef>
                <a:spcPts val="1000"/>
              </a:spcBef>
              <a:spcAft>
                <a:spcPts val="0"/>
              </a:spcAft>
              <a:buSzPts val="184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8"/>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lt1"/>
              </a:buClr>
              <a:buSzPct val="100000"/>
              <a:buFont typeface="Gill Sans"/>
              <a:buNone/>
            </a:pPr>
            <a:r>
              <a:rPr lang="en-US" sz="4000"/>
              <a:t>I SPOKE TO NEBRASKA COUNSEL FOR DISCIPLINE.</a:t>
            </a:r>
            <a:endParaRPr sz="4000">
              <a:latin typeface="Times New Roman"/>
              <a:ea typeface="Times New Roman"/>
              <a:cs typeface="Times New Roman"/>
              <a:sym typeface="Times New Roman"/>
            </a:endParaRPr>
          </a:p>
        </p:txBody>
      </p:sp>
      <p:sp>
        <p:nvSpPr>
          <p:cNvPr id="303" name="Google Shape;303;p38"/>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2208"/>
              <a:buChar char="◼"/>
            </a:pPr>
            <a:r>
              <a:rPr lang="en-US" sz="2400">
                <a:latin typeface="Times New Roman"/>
                <a:ea typeface="Times New Roman"/>
                <a:cs typeface="Times New Roman"/>
                <a:sym typeface="Times New Roman"/>
              </a:rPr>
              <a:t>There are no advisory opinions or case law in Nebraska that they are aware </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 They get regular calls from attorneys asking for advice from primarily family law attorneys followed by criminal defense attorneys and attorneys from many other fields</a:t>
            </a:r>
            <a:endParaRPr/>
          </a:p>
          <a:p>
            <a:pPr marL="306000" lvl="0" indent="-200844" algn="l" rtl="0">
              <a:spcBef>
                <a:spcPts val="960"/>
              </a:spcBef>
              <a:spcAft>
                <a:spcPts val="0"/>
              </a:spcAft>
              <a:buSzPts val="1656"/>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9"/>
          <p:cNvSpPr txBox="1">
            <a:spLocks noGrp="1"/>
          </p:cNvSpPr>
          <p:nvPr>
            <p:ph type="title"/>
          </p:nvPr>
        </p:nvSpPr>
        <p:spPr>
          <a:xfrm>
            <a:off x="488596" y="1805419"/>
            <a:ext cx="11029615" cy="1497507"/>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4400"/>
              <a:buFont typeface="Times New Roman"/>
              <a:buNone/>
            </a:pPr>
            <a:r>
              <a:rPr lang="en-US" sz="4400">
                <a:latin typeface="Times New Roman"/>
                <a:ea typeface="Times New Roman"/>
                <a:cs typeface="Times New Roman"/>
                <a:sym typeface="Times New Roman"/>
              </a:rPr>
              <a:t>THERE ARE TWO WAYS TO LOOK AT THE WORD “MAY”…</a:t>
            </a:r>
            <a:endParaRPr/>
          </a:p>
        </p:txBody>
      </p:sp>
      <p:sp>
        <p:nvSpPr>
          <p:cNvPr id="309" name="Google Shape;309;p39"/>
          <p:cNvSpPr txBox="1">
            <a:spLocks noGrp="1"/>
          </p:cNvSpPr>
          <p:nvPr>
            <p:ph type="body" idx="1"/>
          </p:nvPr>
        </p:nvSpPr>
        <p:spPr>
          <a:xfrm>
            <a:off x="2502589" y="3761859"/>
            <a:ext cx="11029615" cy="60055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4968"/>
              <a:buNone/>
            </a:pPr>
            <a:r>
              <a:rPr lang="en-US" sz="5400">
                <a:latin typeface="Times New Roman"/>
                <a:ea typeface="Times New Roman"/>
                <a:cs typeface="Times New Roman"/>
                <a:sym typeface="Times New Roman"/>
              </a:rPr>
              <a:t>MAY OR MAY NOT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0"/>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a:t>ATTORNEY VIEWS OF SUICIDE </a:t>
            </a:r>
            <a:endParaRPr/>
          </a:p>
        </p:txBody>
      </p:sp>
      <p:sp>
        <p:nvSpPr>
          <p:cNvPr id="315" name="Google Shape;315;p40"/>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2576"/>
              <a:buChar char="◼"/>
            </a:pPr>
            <a:r>
              <a:rPr lang="en-US" sz="2800">
                <a:latin typeface="Times New Roman"/>
                <a:ea typeface="Times New Roman"/>
                <a:cs typeface="Times New Roman"/>
                <a:sym typeface="Times New Roman"/>
              </a:rPr>
              <a:t>A rang of views from “you’re just talking silly” or “if your going kill yourself take it out of my office” to…</a:t>
            </a:r>
            <a:endParaRPr/>
          </a:p>
          <a:p>
            <a:pPr marL="306000" lvl="0" indent="-306000" algn="l" rtl="0">
              <a:spcBef>
                <a:spcPts val="1160"/>
              </a:spcBef>
              <a:spcAft>
                <a:spcPts val="0"/>
              </a:spcAft>
              <a:buSzPts val="2576"/>
              <a:buChar char="◼"/>
            </a:pPr>
            <a:r>
              <a:rPr lang="en-US" sz="2800" b="1" i="1">
                <a:latin typeface="Times New Roman"/>
                <a:ea typeface="Times New Roman"/>
                <a:cs typeface="Times New Roman"/>
                <a:sym typeface="Times New Roman"/>
              </a:rPr>
              <a:t> I want to help</a:t>
            </a:r>
            <a:endParaRPr/>
          </a:p>
          <a:p>
            <a:pPr marL="306000" lvl="0" indent="-306000" algn="l" rtl="0">
              <a:spcBef>
                <a:spcPts val="1160"/>
              </a:spcBef>
              <a:spcAft>
                <a:spcPts val="0"/>
              </a:spcAft>
              <a:buSzPts val="2576"/>
              <a:buChar char="◼"/>
            </a:pPr>
            <a:r>
              <a:rPr lang="en-US" sz="2800">
                <a:latin typeface="Times New Roman"/>
                <a:ea typeface="Times New Roman"/>
                <a:cs typeface="Times New Roman"/>
                <a:sym typeface="Times New Roman"/>
              </a:rPr>
              <a:t>Clients come to see us for an event in their lives they will never forget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1"/>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Times New Roman"/>
              <a:buNone/>
            </a:pPr>
            <a:r>
              <a:rPr lang="en-US">
                <a:latin typeface="Times New Roman"/>
                <a:ea typeface="Times New Roman"/>
                <a:cs typeface="Times New Roman"/>
                <a:sym typeface="Times New Roman"/>
              </a:rPr>
              <a:t>THERE’S AN EXPRESSION I HEARD…</a:t>
            </a:r>
            <a:endParaRPr/>
          </a:p>
        </p:txBody>
      </p:sp>
      <p:sp>
        <p:nvSpPr>
          <p:cNvPr id="321" name="Google Shape;321;p41"/>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SzPts val="3680"/>
              <a:buNone/>
            </a:pPr>
            <a:r>
              <a:rPr lang="en-US" sz="4000">
                <a:latin typeface="Times New Roman"/>
                <a:ea typeface="Times New Roman"/>
                <a:cs typeface="Times New Roman"/>
                <a:sym typeface="Times New Roman"/>
              </a:rPr>
              <a:t>It’s not the dirty plates in the sink that makes someone lose their cool it’s all the stuff that leads up to that.</a:t>
            </a:r>
            <a:endParaRPr/>
          </a:p>
          <a:p>
            <a:pPr marL="306000" lvl="0" indent="-200844" algn="l" rtl="0">
              <a:spcBef>
                <a:spcPts val="960"/>
              </a:spcBef>
              <a:spcAft>
                <a:spcPts val="0"/>
              </a:spcAft>
              <a:buSzPts val="1656"/>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2"/>
          <p:cNvSpPr txBox="1">
            <a:spLocks noGrp="1"/>
          </p:cNvSpPr>
          <p:nvPr>
            <p:ph type="title"/>
          </p:nvPr>
        </p:nvSpPr>
        <p:spPr>
          <a:xfrm>
            <a:off x="581191" y="1269316"/>
            <a:ext cx="11029616" cy="10138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lt1"/>
              </a:buClr>
              <a:buSzPct val="100000"/>
              <a:buFont typeface="Gill Sans"/>
              <a:buNone/>
            </a:pPr>
            <a:r>
              <a:rPr lang="en-US"/>
              <a:t> </a:t>
            </a:r>
            <a:br>
              <a:rPr lang="en-US"/>
            </a:br>
            <a:r>
              <a:rPr lang="en-US" sz="4400">
                <a:latin typeface="Times New Roman"/>
                <a:ea typeface="Times New Roman"/>
                <a:cs typeface="Times New Roman"/>
                <a:sym typeface="Times New Roman"/>
              </a:rPr>
              <a:t>WE TAKE OUR CLIENTS THE WAY WE FIND THEM</a:t>
            </a:r>
            <a:r>
              <a:rPr lang="en-US"/>
              <a:t/>
            </a:r>
            <a:br>
              <a:rPr lang="en-US"/>
            </a:br>
            <a:endParaRPr/>
          </a:p>
        </p:txBody>
      </p:sp>
      <p:sp>
        <p:nvSpPr>
          <p:cNvPr id="327" name="Google Shape;327;p42"/>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2208"/>
              <a:buChar char="◼"/>
            </a:pPr>
            <a:r>
              <a:rPr lang="en-US" sz="2400">
                <a:latin typeface="Times New Roman"/>
                <a:ea typeface="Times New Roman"/>
                <a:cs typeface="Times New Roman"/>
                <a:sym typeface="Times New Roman"/>
              </a:rPr>
              <a:t>Some living paycheck to paycheck</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Some have dysfunctional home lives  </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Now add the injury or criminal; case or divorce </a:t>
            </a:r>
            <a:endParaRPr/>
          </a:p>
          <a:p>
            <a:pPr marL="306000" lvl="0" indent="-306000" algn="l" rtl="0">
              <a:spcBef>
                <a:spcPts val="1240"/>
              </a:spcBef>
              <a:spcAft>
                <a:spcPts val="0"/>
              </a:spcAft>
              <a:buSzPts val="2944"/>
              <a:buChar char="◼"/>
            </a:pPr>
            <a:r>
              <a:rPr lang="en-US" sz="3200" b="1">
                <a:latin typeface="Times New Roman"/>
                <a:ea typeface="Times New Roman"/>
                <a:cs typeface="Times New Roman"/>
                <a:sym typeface="Times New Roman"/>
              </a:rPr>
              <a:t>These people are not coming in to share the joy in their lives with a stranger</a:t>
            </a:r>
            <a:endParaRPr/>
          </a:p>
          <a:p>
            <a:pPr marL="306000" lvl="0" indent="-200844" algn="l" rtl="0">
              <a:spcBef>
                <a:spcPts val="960"/>
              </a:spcBef>
              <a:spcAft>
                <a:spcPts val="0"/>
              </a:spcAft>
              <a:buSzPts val="1656"/>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3"/>
          <p:cNvSpPr txBox="1">
            <a:spLocks noGrp="1"/>
          </p:cNvSpPr>
          <p:nvPr>
            <p:ph type="title"/>
          </p:nvPr>
        </p:nvSpPr>
        <p:spPr>
          <a:xfrm>
            <a:off x="581192" y="2198958"/>
            <a:ext cx="11029615" cy="1497507"/>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accent1"/>
              </a:buClr>
              <a:buSzPct val="100000"/>
              <a:buFont typeface="Times New Roman"/>
              <a:buNone/>
            </a:pPr>
            <a:r>
              <a:rPr lang="en-US" sz="4900">
                <a:latin typeface="Times New Roman"/>
                <a:ea typeface="Times New Roman"/>
                <a:cs typeface="Times New Roman"/>
                <a:sym typeface="Times New Roman"/>
              </a:rPr>
              <a:t>YOU ARE AN ATTORNEY &amp; COUNSELLOR AT LAW </a:t>
            </a:r>
            <a:r>
              <a:rPr lang="en-US"/>
              <a:t/>
            </a:r>
            <a:br>
              <a:rPr lang="en-US"/>
            </a:br>
            <a:endParaRPr/>
          </a:p>
        </p:txBody>
      </p:sp>
      <p:sp>
        <p:nvSpPr>
          <p:cNvPr id="333" name="Google Shape;333;p43"/>
          <p:cNvSpPr txBox="1">
            <a:spLocks noGrp="1"/>
          </p:cNvSpPr>
          <p:nvPr>
            <p:ph type="body" idx="1"/>
          </p:nvPr>
        </p:nvSpPr>
        <p:spPr>
          <a:xfrm>
            <a:off x="581192" y="4241800"/>
            <a:ext cx="11029615" cy="900173"/>
          </a:xfrm>
          <a:prstGeom prst="rect">
            <a:avLst/>
          </a:prstGeom>
          <a:noFill/>
          <a:ln>
            <a:noFill/>
          </a:ln>
        </p:spPr>
        <p:txBody>
          <a:bodyPr spcFirstLastPara="1" wrap="square" lIns="91425" tIns="45700" rIns="91425" bIns="45700" anchor="t" anchorCtr="0">
            <a:normAutofit fontScale="32500" lnSpcReduction="10000"/>
          </a:bodyPr>
          <a:lstStyle/>
          <a:p>
            <a:pPr marL="0" lvl="0" indent="0" algn="l" rtl="0">
              <a:spcBef>
                <a:spcPts val="0"/>
              </a:spcBef>
              <a:spcAft>
                <a:spcPts val="0"/>
              </a:spcAft>
              <a:buSzPct val="91999"/>
              <a:buNone/>
            </a:pPr>
            <a:r>
              <a:rPr lang="en-US" sz="5100">
                <a:solidFill>
                  <a:srgbClr val="0070C0"/>
                </a:solidFill>
                <a:latin typeface="Times New Roman"/>
                <a:ea typeface="Times New Roman"/>
                <a:cs typeface="Times New Roman"/>
                <a:sym typeface="Times New Roman"/>
              </a:rPr>
              <a:t>WE ALL KNOW THE ATTORNEY PART AND THE NUTS AND BOLTS OF HOW TO PRACTICE… BUT</a:t>
            </a:r>
            <a:endParaRPr/>
          </a:p>
          <a:p>
            <a:pPr marL="0" lvl="0" indent="0" algn="l" rtl="0">
              <a:spcBef>
                <a:spcPts val="931"/>
              </a:spcBef>
              <a:spcAft>
                <a:spcPts val="0"/>
              </a:spcAft>
              <a:buSzPct val="91999"/>
              <a:buNone/>
            </a:pPr>
            <a:r>
              <a:rPr lang="en-US" sz="5100">
                <a:solidFill>
                  <a:srgbClr val="0070C0"/>
                </a:solidFill>
                <a:latin typeface="Times New Roman"/>
                <a:ea typeface="Times New Roman"/>
                <a:cs typeface="Times New Roman"/>
                <a:sym typeface="Times New Roman"/>
              </a:rPr>
              <a:t>WHAT IS THE COUNSELOR PART?</a:t>
            </a:r>
            <a:endParaRPr/>
          </a:p>
          <a:p>
            <a:pPr marL="0" lvl="0" indent="0" algn="l" rtl="0">
              <a:spcBef>
                <a:spcPts val="717"/>
              </a:spcBef>
              <a:spcAft>
                <a:spcPts val="0"/>
              </a:spcAft>
              <a:buSzPct val="91999"/>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WHO AM I?</a:t>
            </a:r>
            <a:endParaRPr/>
          </a:p>
        </p:txBody>
      </p:sp>
      <p:pic>
        <p:nvPicPr>
          <p:cNvPr id="116" name="Google Shape;116;p4"/>
          <p:cNvPicPr preferRelativeResize="0">
            <a:picLocks noGrp="1"/>
          </p:cNvPicPr>
          <p:nvPr>
            <p:ph type="body" idx="1"/>
          </p:nvPr>
        </p:nvPicPr>
        <p:blipFill rotWithShape="1">
          <a:blip r:embed="rId3">
            <a:alphaModFix/>
          </a:blip>
          <a:srcRect/>
          <a:stretch/>
        </p:blipFill>
        <p:spPr>
          <a:xfrm>
            <a:off x="581192" y="2456434"/>
            <a:ext cx="4904317" cy="3678238"/>
          </a:xfrm>
          <a:prstGeom prst="rect">
            <a:avLst/>
          </a:prstGeom>
          <a:noFill/>
          <a:ln>
            <a:noFill/>
          </a:ln>
        </p:spPr>
      </p:pic>
      <p:pic>
        <p:nvPicPr>
          <p:cNvPr id="117" name="Google Shape;117;p4"/>
          <p:cNvPicPr preferRelativeResize="0"/>
          <p:nvPr/>
        </p:nvPicPr>
        <p:blipFill rotWithShape="1">
          <a:blip r:embed="rId4">
            <a:alphaModFix/>
          </a:blip>
          <a:srcRect l="571" t="15814" b="15969"/>
          <a:stretch/>
        </p:blipFill>
        <p:spPr>
          <a:xfrm>
            <a:off x="7775223" y="1956390"/>
            <a:ext cx="3835585" cy="467832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44"/>
          <p:cNvPicPr preferRelativeResize="0"/>
          <p:nvPr/>
        </p:nvPicPr>
        <p:blipFill rotWithShape="1">
          <a:blip r:embed="rId3">
            <a:alphaModFix/>
          </a:blip>
          <a:srcRect/>
          <a:stretch/>
        </p:blipFill>
        <p:spPr>
          <a:xfrm>
            <a:off x="3274144" y="260556"/>
            <a:ext cx="4863281" cy="64843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5"/>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lt1"/>
              </a:buClr>
              <a:buSzPct val="100000"/>
              <a:buFont typeface="Times New Roman"/>
              <a:buNone/>
            </a:pPr>
            <a:r>
              <a:rPr lang="en-US" sz="4000">
                <a:latin typeface="Times New Roman"/>
                <a:ea typeface="Times New Roman"/>
                <a:cs typeface="Times New Roman"/>
                <a:sym typeface="Times New Roman"/>
              </a:rPr>
              <a:t>WE ALL KNOW THERE ARE PRIVILEGES  </a:t>
            </a:r>
            <a:r>
              <a:rPr lang="en-US"/>
              <a:t/>
            </a:r>
            <a:br>
              <a:rPr lang="en-US"/>
            </a:br>
            <a:endParaRPr/>
          </a:p>
        </p:txBody>
      </p:sp>
      <p:sp>
        <p:nvSpPr>
          <p:cNvPr id="344" name="Google Shape;344;p45"/>
          <p:cNvSpPr txBox="1">
            <a:spLocks noGrp="1"/>
          </p:cNvSpPr>
          <p:nvPr>
            <p:ph type="body" idx="1"/>
          </p:nvPr>
        </p:nvSpPr>
        <p:spPr>
          <a:xfrm>
            <a:off x="182726" y="1935398"/>
            <a:ext cx="11029500" cy="3678300"/>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2208"/>
              <a:buChar char="◼"/>
            </a:pPr>
            <a:r>
              <a:rPr lang="en-US" sz="2400">
                <a:latin typeface="Times New Roman"/>
                <a:ea typeface="Times New Roman"/>
                <a:cs typeface="Times New Roman"/>
                <a:sym typeface="Times New Roman"/>
              </a:rPr>
              <a:t>Martial </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Medical doctor patient</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Clergy </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Attorney /client privilege</a:t>
            </a:r>
            <a:endParaRPr sz="2400">
              <a:latin typeface="Times New Roman"/>
              <a:ea typeface="Times New Roman"/>
              <a:cs typeface="Times New Roman"/>
              <a:sym typeface="Times New Roman"/>
            </a:endParaRPr>
          </a:p>
          <a:p>
            <a:pPr marL="0" lvl="0" indent="0" algn="l" rtl="0">
              <a:spcBef>
                <a:spcPts val="1080"/>
              </a:spcBef>
              <a:spcAft>
                <a:spcPts val="0"/>
              </a:spcAft>
              <a:buNone/>
            </a:pPr>
            <a:endParaRPr sz="2400">
              <a:latin typeface="Times New Roman"/>
              <a:ea typeface="Times New Roman"/>
              <a:cs typeface="Times New Roman"/>
              <a:sym typeface="Times New Roman"/>
            </a:endParaRPr>
          </a:p>
          <a:p>
            <a:pPr marL="0" lvl="0" indent="0" algn="l" rtl="0">
              <a:spcBef>
                <a:spcPts val="1080"/>
              </a:spcBef>
              <a:spcAft>
                <a:spcPts val="0"/>
              </a:spcAft>
              <a:buNone/>
            </a:pPr>
            <a:endParaRPr sz="2400">
              <a:latin typeface="Times New Roman"/>
              <a:ea typeface="Times New Roman"/>
              <a:cs typeface="Times New Roman"/>
              <a:sym typeface="Times New Roman"/>
            </a:endParaRPr>
          </a:p>
          <a:p>
            <a:pPr marL="306000" lvl="0" indent="-200844" algn="l" rtl="0">
              <a:spcBef>
                <a:spcPts val="960"/>
              </a:spcBef>
              <a:spcAft>
                <a:spcPts val="0"/>
              </a:spcAft>
              <a:buSzPts val="1656"/>
              <a:buNone/>
            </a:pPr>
            <a:endParaRPr/>
          </a:p>
        </p:txBody>
      </p:sp>
      <p:sp>
        <p:nvSpPr>
          <p:cNvPr id="345" name="Google Shape;345;p45"/>
          <p:cNvSpPr txBox="1"/>
          <p:nvPr/>
        </p:nvSpPr>
        <p:spPr>
          <a:xfrm>
            <a:off x="3254995" y="4902407"/>
            <a:ext cx="8196900" cy="39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Gill Sans"/>
              <a:ea typeface="Gill Sans"/>
              <a:cs typeface="Gill Sans"/>
              <a:sym typeface="Gill Sans"/>
            </a:endParaRPr>
          </a:p>
        </p:txBody>
      </p:sp>
      <p:sp>
        <p:nvSpPr>
          <p:cNvPr id="346" name="Google Shape;346;p45"/>
          <p:cNvSpPr txBox="1"/>
          <p:nvPr/>
        </p:nvSpPr>
        <p:spPr>
          <a:xfrm>
            <a:off x="2059577" y="4543905"/>
            <a:ext cx="8196900" cy="106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a:latin typeface="Georgia"/>
                <a:ea typeface="Georgia"/>
                <a:cs typeface="Georgia"/>
                <a:sym typeface="Georgia"/>
              </a:rPr>
              <a:t>What is disclosed is held in confidence </a:t>
            </a:r>
            <a:endParaRPr sz="2900">
              <a:latin typeface="Georgia"/>
              <a:ea typeface="Georgia"/>
              <a:cs typeface="Georgia"/>
              <a:sym typeface="Georgia"/>
            </a:endParaRPr>
          </a:p>
          <a:p>
            <a:pPr marL="0" lvl="0" indent="0" algn="l" rtl="0">
              <a:spcBef>
                <a:spcPts val="0"/>
              </a:spcBef>
              <a:spcAft>
                <a:spcPts val="0"/>
              </a:spcAft>
              <a:buNone/>
            </a:pPr>
            <a:r>
              <a:rPr lang="en-US" sz="2900">
                <a:latin typeface="Georgia"/>
                <a:ea typeface="Georgia"/>
                <a:cs typeface="Georgia"/>
                <a:sym typeface="Georgia"/>
              </a:rPr>
              <a:t>so that people may get the help they need </a:t>
            </a:r>
            <a:endParaRPr sz="2900">
              <a:latin typeface="Georgia"/>
              <a:ea typeface="Georgia"/>
              <a:cs typeface="Georgia"/>
              <a:sym typeface="Georgia"/>
            </a:endParaRPr>
          </a:p>
        </p:txBody>
      </p:sp>
      <p:sp>
        <p:nvSpPr>
          <p:cNvPr id="347" name="Google Shape;347;p45"/>
          <p:cNvSpPr txBox="1"/>
          <p:nvPr/>
        </p:nvSpPr>
        <p:spPr>
          <a:xfrm>
            <a:off x="1712882" y="4004989"/>
            <a:ext cx="8196900" cy="60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6"/>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A CLIENT DROPPED BY MY OFFICE</a:t>
            </a:r>
            <a:endParaRPr/>
          </a:p>
        </p:txBody>
      </p:sp>
      <p:sp>
        <p:nvSpPr>
          <p:cNvPr id="353" name="Google Shape;353;p46"/>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2208"/>
              <a:buChar char="◼"/>
            </a:pPr>
            <a:r>
              <a:rPr lang="en-US" sz="2400">
                <a:latin typeface="Times New Roman"/>
                <a:ea typeface="Times New Roman"/>
                <a:cs typeface="Times New Roman"/>
                <a:sym typeface="Times New Roman"/>
              </a:rPr>
              <a:t>Wanted to bring a slander case </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Wrongfully accused of elder abuse, Accused of taking money that he assures me he had permission to use</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After some discussion I called Bill McGinn to set up an appointment about the possible criminal issues he might be facing</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Client said: “I might as well kill myself”</a:t>
            </a:r>
            <a:endParaRPr/>
          </a:p>
          <a:p>
            <a:pPr marL="306000" lvl="0" indent="-200844" algn="l" rtl="0">
              <a:spcBef>
                <a:spcPts val="960"/>
              </a:spcBef>
              <a:spcAft>
                <a:spcPts val="0"/>
              </a:spcAft>
              <a:buSzPts val="1656"/>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HOW I TALKED TO THIS CLIENT</a:t>
            </a:r>
            <a:endParaRPr/>
          </a:p>
        </p:txBody>
      </p:sp>
      <p:sp>
        <p:nvSpPr>
          <p:cNvPr id="359" name="Google Shape;359;p47"/>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1656"/>
              <a:buChar char="◼"/>
            </a:pPr>
            <a:r>
              <a:rPr lang="en-US">
                <a:latin typeface="Times New Roman"/>
                <a:ea typeface="Times New Roman"/>
                <a:cs typeface="Times New Roman"/>
                <a:sym typeface="Times New Roman"/>
              </a:rPr>
              <a:t>I asked a few questions</a:t>
            </a:r>
            <a:r>
              <a:rPr lang="en-US"/>
              <a:t>: </a:t>
            </a:r>
            <a:r>
              <a:rPr lang="en-US">
                <a:latin typeface="Times New Roman"/>
                <a:ea typeface="Times New Roman"/>
                <a:cs typeface="Times New Roman"/>
                <a:sym typeface="Times New Roman"/>
              </a:rPr>
              <a:t>the client just wanted to figure out a way to kill himself withough it hurting much</a:t>
            </a:r>
            <a:endParaRPr/>
          </a:p>
          <a:p>
            <a:pPr marL="630000" lvl="1" indent="-306000" algn="l" rtl="0">
              <a:spcBef>
                <a:spcPts val="960"/>
              </a:spcBef>
              <a:spcAft>
                <a:spcPts val="0"/>
              </a:spcAft>
              <a:buSzPts val="1656"/>
              <a:buChar char="◼"/>
            </a:pPr>
            <a:r>
              <a:rPr lang="en-US">
                <a:latin typeface="Times New Roman"/>
                <a:ea typeface="Times New Roman"/>
                <a:cs typeface="Times New Roman"/>
                <a:sym typeface="Times New Roman"/>
              </a:rPr>
              <a:t>I asked about prior attempts, there were some, prior hospitalizations</a:t>
            </a:r>
            <a:endParaRPr/>
          </a:p>
          <a:p>
            <a:pPr marL="630000" lvl="1" indent="-306000" algn="l" rtl="0">
              <a:spcBef>
                <a:spcPts val="960"/>
              </a:spcBef>
              <a:spcAft>
                <a:spcPts val="0"/>
              </a:spcAft>
              <a:buSzPts val="1656"/>
              <a:buChar char="◼"/>
            </a:pPr>
            <a:r>
              <a:rPr lang="en-US">
                <a:latin typeface="Times New Roman"/>
                <a:ea typeface="Times New Roman"/>
                <a:cs typeface="Times New Roman"/>
                <a:sym typeface="Times New Roman"/>
              </a:rPr>
              <a:t>I asked more questions and let him talk for about 20 minutes</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I told him this was a serious matter and asked if he might want help</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I suggested I call the police, he said if they come he will tell them he’s not suicidal and they won’t take him- he’s right</a:t>
            </a:r>
            <a:endParaRPr/>
          </a:p>
          <a:p>
            <a:pPr marL="306000" lvl="0" indent="-200844" algn="l" rtl="0">
              <a:spcBef>
                <a:spcPts val="960"/>
              </a:spcBef>
              <a:spcAft>
                <a:spcPts val="0"/>
              </a:spcAft>
              <a:buSzPts val="1656"/>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8"/>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AFTER THE CONVERSATION</a:t>
            </a:r>
            <a:endParaRPr/>
          </a:p>
        </p:txBody>
      </p:sp>
      <p:sp>
        <p:nvSpPr>
          <p:cNvPr id="365" name="Google Shape;365;p48"/>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1656"/>
              <a:buChar char="◼"/>
            </a:pPr>
            <a:r>
              <a:rPr lang="en-US">
                <a:latin typeface="Times New Roman"/>
                <a:ea typeface="Times New Roman"/>
                <a:cs typeface="Times New Roman"/>
                <a:sym typeface="Times New Roman"/>
              </a:rPr>
              <a:t>Told him to drive right to VA &amp; check himself in, he had many things to take care of but when he did get them done, he would</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I called him 2 hours later, he was still busy getting things done</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Left voicemail before I left the office</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I called next day, right to voicemail, same for the next couple of days</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I called the next week &amp; he answered, had checked himself in.</a:t>
            </a:r>
            <a:endParaRPr>
              <a:latin typeface="Times New Roman"/>
              <a:ea typeface="Times New Roman"/>
              <a:cs typeface="Times New Roman"/>
              <a:sym typeface="Times New Roman"/>
            </a:endParaRPr>
          </a:p>
          <a:p>
            <a:pPr marL="306000" lvl="0" indent="-200844" algn="l" rtl="0">
              <a:spcBef>
                <a:spcPts val="960"/>
              </a:spcBef>
              <a:spcAft>
                <a:spcPts val="0"/>
              </a:spcAft>
              <a:buSzPts val="1656"/>
              <a:buNone/>
            </a:pPr>
            <a:endParaRPr/>
          </a:p>
          <a:p>
            <a:pPr marL="306000" lvl="0" indent="-200844" algn="l" rtl="0">
              <a:spcBef>
                <a:spcPts val="960"/>
              </a:spcBef>
              <a:spcAft>
                <a:spcPts val="0"/>
              </a:spcAft>
              <a:buSzPts val="1656"/>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9"/>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HOW I TALK TO MY CLIENT</a:t>
            </a:r>
            <a:endParaRPr/>
          </a:p>
        </p:txBody>
      </p:sp>
      <p:sp>
        <p:nvSpPr>
          <p:cNvPr id="371" name="Google Shape;371;p49"/>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2208"/>
              <a:buChar char="◼"/>
            </a:pPr>
            <a:r>
              <a:rPr lang="en-US" sz="2400">
                <a:latin typeface="Times New Roman"/>
                <a:ea typeface="Times New Roman"/>
                <a:cs typeface="Times New Roman"/>
                <a:sym typeface="Times New Roman"/>
              </a:rPr>
              <a:t>I call each of my client who have not had contact with my office every month or so.</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Very simple “Hi, this is Mike, just wondering how you’re doing.”</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Talking to a 40 year old who was home for 2 months recovering from spine surgery</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He was feeling better but couldn’t pay his bills.</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He’s getting short with his loved ones.</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 I actively listen and use his words in asking questions.</a:t>
            </a:r>
            <a:endParaRPr/>
          </a:p>
          <a:p>
            <a:pPr marL="306000" lvl="0" indent="-200844" algn="l" rtl="0">
              <a:spcBef>
                <a:spcPts val="960"/>
              </a:spcBef>
              <a:spcAft>
                <a:spcPts val="0"/>
              </a:spcAft>
              <a:buSzPts val="1656"/>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0"/>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2800"/>
              <a:buFont typeface="Times New Roman"/>
              <a:buNone/>
            </a:pPr>
            <a:r>
              <a:rPr lang="en-US">
                <a:latin typeface="Times New Roman"/>
                <a:ea typeface="Times New Roman"/>
                <a:cs typeface="Times New Roman"/>
                <a:sym typeface="Times New Roman"/>
              </a:rPr>
              <a:t>HOW SHOULD YOU TALK TO A POTENTIALLY SUICIDAL CLIENT</a:t>
            </a:r>
            <a:endParaRPr/>
          </a:p>
        </p:txBody>
      </p:sp>
      <p:sp>
        <p:nvSpPr>
          <p:cNvPr id="377" name="Google Shape;377;p50"/>
          <p:cNvSpPr txBox="1">
            <a:spLocks noGrp="1"/>
          </p:cNvSpPr>
          <p:nvPr>
            <p:ph type="body" idx="1"/>
          </p:nvPr>
        </p:nvSpPr>
        <p:spPr>
          <a:xfrm>
            <a:off x="581192" y="1989026"/>
            <a:ext cx="11029500" cy="3678300"/>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2208"/>
              <a:buChar char="◼"/>
            </a:pPr>
            <a:r>
              <a:rPr lang="en-US" sz="2400">
                <a:latin typeface="Times New Roman"/>
                <a:ea typeface="Times New Roman"/>
                <a:cs typeface="Times New Roman"/>
                <a:sym typeface="Times New Roman"/>
              </a:rPr>
              <a:t>Forget about the case and focus on the client.</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Are you feeling depressed?</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Check list?</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Are you a veteran (VA)</a:t>
            </a:r>
            <a:endParaRPr/>
          </a:p>
          <a:p>
            <a:pPr marL="306000" lvl="0" indent="-306000" algn="l" rtl="0">
              <a:spcBef>
                <a:spcPts val="1080"/>
              </a:spcBef>
              <a:spcAft>
                <a:spcPts val="0"/>
              </a:spcAft>
              <a:buSzPts val="2208"/>
              <a:buChar char="◼"/>
            </a:pPr>
            <a:r>
              <a:rPr lang="en-US" sz="2400">
                <a:latin typeface="Times New Roman"/>
                <a:ea typeface="Times New Roman"/>
                <a:cs typeface="Times New Roman"/>
                <a:sym typeface="Times New Roman"/>
              </a:rPr>
              <a:t>Are you religious (Clergy)</a:t>
            </a:r>
            <a:endParaRPr sz="2400">
              <a:latin typeface="Times New Roman"/>
              <a:ea typeface="Times New Roman"/>
              <a:cs typeface="Times New Roman"/>
              <a:sym typeface="Times New Roman"/>
            </a:endParaRPr>
          </a:p>
          <a:p>
            <a:pPr marL="306000" lvl="0" indent="-318192" algn="l" rtl="0">
              <a:spcBef>
                <a:spcPts val="1080"/>
              </a:spcBef>
              <a:spcAft>
                <a:spcPts val="0"/>
              </a:spcAft>
              <a:buSzPts val="2400"/>
              <a:buFont typeface="Times New Roman"/>
              <a:buChar char="◼"/>
            </a:pPr>
            <a:r>
              <a:rPr lang="en-US" sz="2400">
                <a:latin typeface="Times New Roman"/>
                <a:ea typeface="Times New Roman"/>
                <a:cs typeface="Times New Roman"/>
                <a:sym typeface="Times New Roman"/>
              </a:rPr>
              <a:t>Make a plan</a:t>
            </a:r>
            <a:endParaRPr sz="2400">
              <a:latin typeface="Times New Roman"/>
              <a:ea typeface="Times New Roman"/>
              <a:cs typeface="Times New Roman"/>
              <a:sym typeface="Times New Roman"/>
            </a:endParaRPr>
          </a:p>
          <a:p>
            <a:pPr marL="306000" lvl="0" indent="-165792" algn="l" rtl="0">
              <a:spcBef>
                <a:spcPts val="1080"/>
              </a:spcBef>
              <a:spcAft>
                <a:spcPts val="0"/>
              </a:spcAft>
              <a:buSzPts val="2208"/>
              <a:buNone/>
            </a:pPr>
            <a:endParaRPr sz="2400">
              <a:latin typeface="Times New Roman"/>
              <a:ea typeface="Times New Roman"/>
              <a:cs typeface="Times New Roman"/>
              <a:sym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1"/>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3600"/>
              <a:buFont typeface="Times New Roman"/>
              <a:buNone/>
            </a:pPr>
            <a:r>
              <a:rPr lang="en-US" sz="3600">
                <a:latin typeface="Times New Roman"/>
                <a:ea typeface="Times New Roman"/>
                <a:cs typeface="Times New Roman"/>
                <a:sym typeface="Times New Roman"/>
              </a:rPr>
              <a:t>ANOTHER INSTANCE OF SUICIDE PREVENTION</a:t>
            </a:r>
            <a:endParaRPr/>
          </a:p>
        </p:txBody>
      </p:sp>
      <p:sp>
        <p:nvSpPr>
          <p:cNvPr id="383" name="Google Shape;383;p51"/>
          <p:cNvSpPr txBox="1">
            <a:spLocks noGrp="1"/>
          </p:cNvSpPr>
          <p:nvPr>
            <p:ph type="body" idx="1"/>
          </p:nvPr>
        </p:nvSpPr>
        <p:spPr>
          <a:xfrm>
            <a:off x="648465" y="2082174"/>
            <a:ext cx="11029500" cy="3678300"/>
          </a:xfrm>
          <a:prstGeom prst="rect">
            <a:avLst/>
          </a:prstGeom>
          <a:noFill/>
          <a:ln>
            <a:noFill/>
          </a:ln>
        </p:spPr>
        <p:txBody>
          <a:bodyPr spcFirstLastPara="1" wrap="square" lIns="91425" tIns="45700" rIns="91425" bIns="45700" anchor="ctr" anchorCtr="0">
            <a:normAutofit lnSpcReduction="10000"/>
          </a:bodyPr>
          <a:lstStyle/>
          <a:p>
            <a:pPr marL="306000" lvl="0" indent="-306000" algn="l" rtl="0">
              <a:spcBef>
                <a:spcPts val="0"/>
              </a:spcBef>
              <a:spcAft>
                <a:spcPts val="0"/>
              </a:spcAft>
              <a:buSzPts val="1656"/>
              <a:buChar char="◼"/>
            </a:pPr>
            <a:r>
              <a:rPr lang="en-US">
                <a:latin typeface="Times New Roman"/>
                <a:ea typeface="Times New Roman"/>
                <a:cs typeface="Times New Roman"/>
                <a:sym typeface="Times New Roman"/>
              </a:rPr>
              <a:t>Talking to an attorney about a case on a Monday morning, asked how things were going</a:t>
            </a:r>
            <a:endParaRPr/>
          </a:p>
          <a:p>
            <a:pPr marL="630000" lvl="1" indent="-306000" algn="l" rtl="0">
              <a:spcBef>
                <a:spcPts val="960"/>
              </a:spcBef>
              <a:spcAft>
                <a:spcPts val="0"/>
              </a:spcAft>
              <a:buSzPts val="1656"/>
              <a:buChar char="◼"/>
            </a:pPr>
            <a:r>
              <a:rPr lang="en-US">
                <a:latin typeface="Times New Roman"/>
                <a:ea typeface="Times New Roman"/>
                <a:cs typeface="Times New Roman"/>
                <a:sym typeface="Times New Roman"/>
              </a:rPr>
              <a:t>“Well I had a choice between coming to work or going downstairs and getting my gun so I came to work”</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It’s a busy Monday for me, I’ve got things I’ve got to get done</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I knew enough that a comment like that could be a red flag</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I asked him a few questions about that comment, got evasive type answers and asked a few more.</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Told him that it sounded like a problem to me, </a:t>
            </a:r>
            <a:endParaRPr>
              <a:latin typeface="Times New Roman"/>
              <a:ea typeface="Times New Roman"/>
              <a:cs typeface="Times New Roman"/>
              <a:sym typeface="Times New Roman"/>
            </a:endParaRPr>
          </a:p>
          <a:p>
            <a:pPr marL="630000" lvl="1" indent="-306000" algn="l" rtl="0">
              <a:spcBef>
                <a:spcPts val="960"/>
              </a:spcBef>
              <a:spcAft>
                <a:spcPts val="0"/>
              </a:spcAft>
              <a:buSzPts val="1656"/>
              <a:buChar char="◼"/>
            </a:pPr>
            <a:r>
              <a:rPr lang="en-US">
                <a:latin typeface="Times New Roman"/>
                <a:ea typeface="Times New Roman"/>
                <a:cs typeface="Times New Roman"/>
                <a:sym typeface="Times New Roman"/>
              </a:rPr>
              <a:t>If he broke his arm he would get that treated and the potential outcome of this problem would be much worse</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I agreed to meet for coffee and after visiting for a while we drove over to Immanuel where the attorney was evaluated and agreed to check himself in </a:t>
            </a:r>
            <a:endParaRPr/>
          </a:p>
          <a:p>
            <a:pPr marL="306000" lvl="0" indent="-200844" algn="l" rtl="0">
              <a:spcBef>
                <a:spcPts val="960"/>
              </a:spcBef>
              <a:spcAft>
                <a:spcPts val="0"/>
              </a:spcAft>
              <a:buSzPts val="1656"/>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52"/>
          <p:cNvPicPr preferRelativeResize="0"/>
          <p:nvPr/>
        </p:nvPicPr>
        <p:blipFill rotWithShape="1">
          <a:blip r:embed="rId3">
            <a:alphaModFix/>
          </a:blip>
          <a:srcRect/>
          <a:stretch/>
        </p:blipFill>
        <p:spPr>
          <a:xfrm>
            <a:off x="4674750" y="599768"/>
            <a:ext cx="2700831" cy="5845278"/>
          </a:xfrm>
          <a:prstGeom prst="rect">
            <a:avLst/>
          </a:prstGeom>
          <a:noFill/>
          <a:ln>
            <a:noFill/>
          </a:ln>
        </p:spPr>
      </p:pic>
      <p:pic>
        <p:nvPicPr>
          <p:cNvPr id="389" name="Google Shape;389;p52"/>
          <p:cNvPicPr preferRelativeResize="0"/>
          <p:nvPr/>
        </p:nvPicPr>
        <p:blipFill rotWithShape="1">
          <a:blip r:embed="rId4">
            <a:alphaModFix/>
          </a:blip>
          <a:srcRect/>
          <a:stretch/>
        </p:blipFill>
        <p:spPr>
          <a:xfrm>
            <a:off x="8690329" y="650653"/>
            <a:ext cx="2636432" cy="570590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3"/>
          <p:cNvSpPr/>
          <p:nvPr/>
        </p:nvSpPr>
        <p:spPr>
          <a:xfrm>
            <a:off x="1730477" y="1622323"/>
            <a:ext cx="7413523" cy="37856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Gill Sans"/>
                <a:ea typeface="Gill Sans"/>
                <a:cs typeface="Gill Sans"/>
                <a:sym typeface="Gill Sans"/>
              </a:rPr>
              <a:t>Be aware of your own personal issues, get help as </a:t>
            </a:r>
            <a:r>
              <a:rPr lang="en-US" sz="6000" b="1">
                <a:solidFill>
                  <a:schemeClr val="dk1"/>
                </a:solidFill>
                <a:latin typeface="Gill Sans"/>
                <a:ea typeface="Gill Sans"/>
                <a:cs typeface="Gill Sans"/>
                <a:sym typeface="Gill Sans"/>
              </a:rPr>
              <a:t>needed.</a:t>
            </a:r>
            <a:endParaRPr sz="6000">
              <a:solidFill>
                <a:schemeClr val="dk1"/>
              </a:solidFill>
              <a:latin typeface="Gill Sans"/>
              <a:ea typeface="Gill Sans"/>
              <a:cs typeface="Gill Sans"/>
              <a:sym typeface="Gill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7edf67297ad2628a_10"/>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800"/>
              <a:buFont typeface="Times New Roman"/>
              <a:buNone/>
            </a:pPr>
            <a:r>
              <a:rPr lang="en-US" sz="4800">
                <a:latin typeface="Times New Roman"/>
                <a:ea typeface="Times New Roman"/>
                <a:cs typeface="Times New Roman"/>
                <a:sym typeface="Times New Roman"/>
              </a:rPr>
              <a:t>I’M GOING TO TALK ABOUT…</a:t>
            </a:r>
            <a:endParaRPr/>
          </a:p>
        </p:txBody>
      </p:sp>
      <p:sp>
        <p:nvSpPr>
          <p:cNvPr id="123" name="Google Shape;123;g7edf67297ad2628a_10"/>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2944"/>
              <a:buChar char="◼"/>
            </a:pPr>
            <a:r>
              <a:rPr lang="en-US" sz="3200">
                <a:latin typeface="Times New Roman"/>
                <a:ea typeface="Times New Roman"/>
                <a:cs typeface="Times New Roman"/>
                <a:sym typeface="Times New Roman"/>
              </a:rPr>
              <a:t>Ethical considerations of dealing with suicidal clients </a:t>
            </a:r>
            <a:endParaRPr/>
          </a:p>
          <a:p>
            <a:pPr marL="306000" lvl="0" indent="-119056" algn="l" rtl="0">
              <a:spcBef>
                <a:spcPts val="1240"/>
              </a:spcBef>
              <a:spcAft>
                <a:spcPts val="0"/>
              </a:spcAft>
              <a:buSzPts val="2944"/>
              <a:buNone/>
            </a:pPr>
            <a:endParaRPr sz="3200">
              <a:latin typeface="Times New Roman"/>
              <a:ea typeface="Times New Roman"/>
              <a:cs typeface="Times New Roman"/>
              <a:sym typeface="Times New Roman"/>
            </a:endParaRPr>
          </a:p>
          <a:p>
            <a:pPr marL="306000" lvl="0" indent="-306000" algn="l" rtl="0">
              <a:spcBef>
                <a:spcPts val="1240"/>
              </a:spcBef>
              <a:spcAft>
                <a:spcPts val="0"/>
              </a:spcAft>
              <a:buSzPts val="2944"/>
              <a:buChar char="◼"/>
            </a:pPr>
            <a:r>
              <a:rPr lang="en-US" sz="3200">
                <a:latin typeface="Times New Roman"/>
                <a:ea typeface="Times New Roman"/>
                <a:cs typeface="Times New Roman"/>
                <a:sym typeface="Times New Roman"/>
              </a:rPr>
              <a:t>Information to help someone and, maybe, even save a life</a:t>
            </a:r>
            <a:endParaRPr/>
          </a:p>
          <a:p>
            <a:pPr marL="306000" lvl="0" indent="-200844" algn="l" rtl="0">
              <a:spcBef>
                <a:spcPts val="960"/>
              </a:spcBef>
              <a:spcAft>
                <a:spcPts val="0"/>
              </a:spcAft>
              <a:buSzPts val="1656"/>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WHY DO PEOPLE HELP OTHER PEOPLE?</a:t>
            </a:r>
            <a:endParaRPr/>
          </a:p>
        </p:txBody>
      </p:sp>
      <p:sp>
        <p:nvSpPr>
          <p:cNvPr id="129" name="Google Shape;129;p5"/>
          <p:cNvSpPr txBox="1">
            <a:spLocks noGrp="1"/>
          </p:cNvSpPr>
          <p:nvPr>
            <p:ph type="body" idx="2"/>
          </p:nvPr>
        </p:nvSpPr>
        <p:spPr>
          <a:xfrm>
            <a:off x="581193" y="2567237"/>
            <a:ext cx="5393100" cy="2934999"/>
          </a:xfrm>
          <a:prstGeom prst="rect">
            <a:avLst/>
          </a:prstGeom>
          <a:noFill/>
          <a:ln>
            <a:noFill/>
          </a:ln>
        </p:spPr>
        <p:txBody>
          <a:bodyPr spcFirstLastPara="1" wrap="square" lIns="91425" tIns="45700" rIns="91425" bIns="45700" anchor="t" anchorCtr="0">
            <a:normAutofit fontScale="92500" lnSpcReduction="20000"/>
          </a:bodyPr>
          <a:lstStyle/>
          <a:p>
            <a:pPr marL="306000" lvl="0" indent="-305999" algn="l" rtl="0">
              <a:spcBef>
                <a:spcPts val="0"/>
              </a:spcBef>
              <a:spcAft>
                <a:spcPts val="0"/>
              </a:spcAft>
              <a:buSzPct val="92000"/>
              <a:buChar char="◼"/>
            </a:pPr>
            <a:r>
              <a:rPr lang="en-US" sz="2400">
                <a:latin typeface="Times New Roman"/>
                <a:ea typeface="Times New Roman"/>
                <a:cs typeface="Times New Roman"/>
                <a:sym typeface="Times New Roman"/>
              </a:rPr>
              <a:t>Reciprocity: quid pro quo.</a:t>
            </a:r>
            <a:endParaRPr/>
          </a:p>
          <a:p>
            <a:pPr marL="306000" lvl="0" indent="-305999" algn="l" rtl="0">
              <a:spcBef>
                <a:spcPts val="1044"/>
              </a:spcBef>
              <a:spcAft>
                <a:spcPts val="0"/>
              </a:spcAft>
              <a:buSzPct val="92000"/>
              <a:buChar char="◼"/>
            </a:pPr>
            <a:r>
              <a:rPr lang="en-US" sz="2400">
                <a:latin typeface="Times New Roman"/>
                <a:ea typeface="Times New Roman"/>
                <a:cs typeface="Times New Roman"/>
                <a:sym typeface="Times New Roman"/>
              </a:rPr>
              <a:t>Spatial selection: proximity relationships.</a:t>
            </a:r>
            <a:endParaRPr/>
          </a:p>
          <a:p>
            <a:pPr marL="630000" lvl="1" indent="-306000" algn="l" rtl="0">
              <a:spcBef>
                <a:spcPts val="1044"/>
              </a:spcBef>
              <a:spcAft>
                <a:spcPts val="0"/>
              </a:spcAft>
              <a:buSzPct val="92000"/>
              <a:buChar char="◼"/>
            </a:pPr>
            <a:r>
              <a:rPr lang="en-US" sz="2400">
                <a:latin typeface="Times New Roman"/>
                <a:ea typeface="Times New Roman"/>
                <a:cs typeface="Times New Roman"/>
                <a:sym typeface="Times New Roman"/>
              </a:rPr>
              <a:t>Same church</a:t>
            </a:r>
            <a:endParaRPr/>
          </a:p>
          <a:p>
            <a:pPr marL="630000" lvl="1" indent="-306000" algn="l" rtl="0">
              <a:spcBef>
                <a:spcPts val="1044"/>
              </a:spcBef>
              <a:spcAft>
                <a:spcPts val="0"/>
              </a:spcAft>
              <a:buSzPct val="92000"/>
              <a:buChar char="◼"/>
            </a:pPr>
            <a:r>
              <a:rPr lang="en-US" sz="2400">
                <a:latin typeface="Times New Roman"/>
                <a:ea typeface="Times New Roman"/>
                <a:cs typeface="Times New Roman"/>
                <a:sym typeface="Times New Roman"/>
              </a:rPr>
              <a:t>Gym</a:t>
            </a:r>
            <a:endParaRPr/>
          </a:p>
          <a:p>
            <a:pPr marL="630000" lvl="1" indent="-306000" algn="l" rtl="0">
              <a:spcBef>
                <a:spcPts val="1044"/>
              </a:spcBef>
              <a:spcAft>
                <a:spcPts val="0"/>
              </a:spcAft>
              <a:buSzPct val="92000"/>
              <a:buChar char="◼"/>
            </a:pPr>
            <a:r>
              <a:rPr lang="en-US" sz="2400">
                <a:latin typeface="Times New Roman"/>
                <a:ea typeface="Times New Roman"/>
                <a:cs typeface="Times New Roman"/>
                <a:sym typeface="Times New Roman"/>
              </a:rPr>
              <a:t>Card Club</a:t>
            </a:r>
            <a:endParaRPr/>
          </a:p>
          <a:p>
            <a:pPr marL="630000" lvl="1" indent="-306000" algn="l" rtl="0">
              <a:spcBef>
                <a:spcPts val="1044"/>
              </a:spcBef>
              <a:spcAft>
                <a:spcPts val="0"/>
              </a:spcAft>
              <a:buSzPct val="92000"/>
              <a:buChar char="◼"/>
            </a:pPr>
            <a:r>
              <a:rPr lang="en-US" sz="2400">
                <a:latin typeface="Times New Roman"/>
                <a:ea typeface="Times New Roman"/>
                <a:cs typeface="Times New Roman"/>
                <a:sym typeface="Times New Roman"/>
              </a:rPr>
              <a:t>Neighbors</a:t>
            </a:r>
            <a:endParaRPr/>
          </a:p>
          <a:p>
            <a:pPr marL="630000" lvl="1" indent="-306000" algn="l" rtl="0">
              <a:spcBef>
                <a:spcPts val="1044"/>
              </a:spcBef>
              <a:spcAft>
                <a:spcPts val="0"/>
              </a:spcAft>
              <a:buSzPct val="92000"/>
              <a:buChar char="◼"/>
            </a:pPr>
            <a:r>
              <a:rPr lang="en-US" sz="2400">
                <a:latin typeface="Times New Roman"/>
                <a:ea typeface="Times New Roman"/>
                <a:cs typeface="Times New Roman"/>
                <a:sym typeface="Times New Roman"/>
              </a:rPr>
              <a:t>Co-workers</a:t>
            </a:r>
            <a:endParaRPr/>
          </a:p>
          <a:p>
            <a:pPr marL="0" lvl="0" indent="0" algn="l" rtl="0">
              <a:spcBef>
                <a:spcPts val="933"/>
              </a:spcBef>
              <a:spcAft>
                <a:spcPts val="0"/>
              </a:spcAft>
              <a:buSzPct val="91999"/>
              <a:buNone/>
            </a:pPr>
            <a:endParaRPr/>
          </a:p>
        </p:txBody>
      </p:sp>
      <p:sp>
        <p:nvSpPr>
          <p:cNvPr id="130" name="Google Shape;130;p5"/>
          <p:cNvSpPr txBox="1">
            <a:spLocks noGrp="1"/>
          </p:cNvSpPr>
          <p:nvPr>
            <p:ph type="body" idx="4"/>
          </p:nvPr>
        </p:nvSpPr>
        <p:spPr>
          <a:xfrm>
            <a:off x="6217709" y="2567237"/>
            <a:ext cx="5393100" cy="2934999"/>
          </a:xfrm>
          <a:prstGeom prst="rect">
            <a:avLst/>
          </a:prstGeom>
          <a:noFill/>
          <a:ln>
            <a:noFill/>
          </a:ln>
        </p:spPr>
        <p:txBody>
          <a:bodyPr spcFirstLastPara="1" wrap="square" lIns="91425" tIns="45700" rIns="91425" bIns="45700" anchor="t" anchorCtr="0">
            <a:normAutofit lnSpcReduction="10000"/>
          </a:bodyPr>
          <a:lstStyle/>
          <a:p>
            <a:pPr marL="306000" lvl="0" indent="-305999" algn="l" rtl="0">
              <a:spcBef>
                <a:spcPts val="0"/>
              </a:spcBef>
              <a:spcAft>
                <a:spcPts val="0"/>
              </a:spcAft>
              <a:buSzPct val="92000"/>
              <a:buChar char="◼"/>
            </a:pPr>
            <a:r>
              <a:rPr lang="en-US" sz="2400">
                <a:latin typeface="Times New Roman"/>
                <a:ea typeface="Times New Roman"/>
                <a:cs typeface="Times New Roman"/>
                <a:sym typeface="Times New Roman"/>
              </a:rPr>
              <a:t> Genetic selection: family members.</a:t>
            </a:r>
            <a:endParaRPr/>
          </a:p>
          <a:p>
            <a:pPr marL="306000" lvl="0" indent="-305999" algn="l" rtl="0">
              <a:spcBef>
                <a:spcPts val="1044"/>
              </a:spcBef>
              <a:spcAft>
                <a:spcPts val="0"/>
              </a:spcAft>
              <a:buSzPct val="92000"/>
              <a:buChar char="◼"/>
            </a:pPr>
            <a:r>
              <a:rPr lang="en-US" sz="2400">
                <a:latin typeface="Times New Roman"/>
                <a:ea typeface="Times New Roman"/>
                <a:cs typeface="Times New Roman"/>
                <a:sym typeface="Times New Roman"/>
              </a:rPr>
              <a:t>Indirect reciprocity: the most powerful. </a:t>
            </a:r>
            <a:endParaRPr/>
          </a:p>
          <a:p>
            <a:pPr marL="630000" lvl="1" indent="-306000" algn="l" rtl="0">
              <a:spcBef>
                <a:spcPts val="1044"/>
              </a:spcBef>
              <a:spcAft>
                <a:spcPts val="0"/>
              </a:spcAft>
              <a:buSzPct val="92000"/>
              <a:buChar char="◼"/>
            </a:pPr>
            <a:r>
              <a:rPr lang="en-US" sz="2400">
                <a:latin typeface="Times New Roman"/>
                <a:ea typeface="Times New Roman"/>
                <a:cs typeface="Times New Roman"/>
                <a:sym typeface="Times New Roman"/>
              </a:rPr>
              <a:t>We’ll help you if you’re seen as a desirable person to assist (good reputation, helps others).</a:t>
            </a:r>
            <a:endParaRPr/>
          </a:p>
          <a:p>
            <a:pPr marL="306000" lvl="0" indent="-305999" algn="l" rtl="0">
              <a:spcBef>
                <a:spcPts val="1044"/>
              </a:spcBef>
              <a:spcAft>
                <a:spcPts val="0"/>
              </a:spcAft>
              <a:buSzPct val="92000"/>
              <a:buChar char="◼"/>
            </a:pPr>
            <a:r>
              <a:rPr lang="en-US" sz="2400">
                <a:latin typeface="Times New Roman"/>
                <a:ea typeface="Times New Roman"/>
                <a:cs typeface="Times New Roman"/>
                <a:sym typeface="Times New Roman"/>
              </a:rPr>
              <a:t>Group selection: helping you furthers greater good.</a:t>
            </a:r>
            <a:endParaRPr/>
          </a:p>
          <a:p>
            <a:pPr marL="306000" lvl="0" indent="-208730" algn="l" rtl="0">
              <a:spcBef>
                <a:spcPts val="933"/>
              </a:spcBef>
              <a:spcAft>
                <a:spcPts val="0"/>
              </a:spcAft>
              <a:buSzPct val="91999"/>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anim calcmode="lin" valueType="num">
                                      <p:cBhvr additive="base">
                                        <p:cTn id="7" dur="500"/>
                                        <p:tgtEl>
                                          <p:spTgt spid="1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9">
                                            <p:txEl>
                                              <p:pRg st="1" end="1"/>
                                            </p:txEl>
                                          </p:spTgt>
                                        </p:tgtEl>
                                        <p:attrNameLst>
                                          <p:attrName>style.visibility</p:attrName>
                                        </p:attrNameLst>
                                      </p:cBhvr>
                                      <p:to>
                                        <p:strVal val="visible"/>
                                      </p:to>
                                    </p:set>
                                    <p:anim calcmode="lin" valueType="num">
                                      <p:cBhvr additive="base">
                                        <p:cTn id="12" dur="500"/>
                                        <p:tgtEl>
                                          <p:spTgt spid="1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9">
                                            <p:txEl>
                                              <p:pRg st="2" end="2"/>
                                            </p:txEl>
                                          </p:spTgt>
                                        </p:tgtEl>
                                        <p:attrNameLst>
                                          <p:attrName>style.visibility</p:attrName>
                                        </p:attrNameLst>
                                      </p:cBhvr>
                                      <p:to>
                                        <p:strVal val="visible"/>
                                      </p:to>
                                    </p:set>
                                    <p:anim calcmode="lin" valueType="num">
                                      <p:cBhvr additive="base">
                                        <p:cTn id="17" dur="500"/>
                                        <p:tgtEl>
                                          <p:spTgt spid="12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9">
                                            <p:txEl>
                                              <p:pRg st="3" end="3"/>
                                            </p:txEl>
                                          </p:spTgt>
                                        </p:tgtEl>
                                        <p:attrNameLst>
                                          <p:attrName>style.visibility</p:attrName>
                                        </p:attrNameLst>
                                      </p:cBhvr>
                                      <p:to>
                                        <p:strVal val="visible"/>
                                      </p:to>
                                    </p:set>
                                    <p:anim calcmode="lin" valueType="num">
                                      <p:cBhvr additive="base">
                                        <p:cTn id="22" dur="500"/>
                                        <p:tgtEl>
                                          <p:spTgt spid="12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9">
                                            <p:txEl>
                                              <p:pRg st="4" end="4"/>
                                            </p:txEl>
                                          </p:spTgt>
                                        </p:tgtEl>
                                        <p:attrNameLst>
                                          <p:attrName>style.visibility</p:attrName>
                                        </p:attrNameLst>
                                      </p:cBhvr>
                                      <p:to>
                                        <p:strVal val="visible"/>
                                      </p:to>
                                    </p:set>
                                    <p:anim calcmode="lin" valueType="num">
                                      <p:cBhvr additive="base">
                                        <p:cTn id="27" dur="500"/>
                                        <p:tgtEl>
                                          <p:spTgt spid="12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9">
                                            <p:txEl>
                                              <p:pRg st="5" end="5"/>
                                            </p:txEl>
                                          </p:spTgt>
                                        </p:tgtEl>
                                        <p:attrNameLst>
                                          <p:attrName>style.visibility</p:attrName>
                                        </p:attrNameLst>
                                      </p:cBhvr>
                                      <p:to>
                                        <p:strVal val="visible"/>
                                      </p:to>
                                    </p:set>
                                    <p:anim calcmode="lin" valueType="num">
                                      <p:cBhvr additive="base">
                                        <p:cTn id="32" dur="500"/>
                                        <p:tgtEl>
                                          <p:spTgt spid="12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9">
                                            <p:txEl>
                                              <p:pRg st="6" end="6"/>
                                            </p:txEl>
                                          </p:spTgt>
                                        </p:tgtEl>
                                        <p:attrNameLst>
                                          <p:attrName>style.visibility</p:attrName>
                                        </p:attrNameLst>
                                      </p:cBhvr>
                                      <p:to>
                                        <p:strVal val="visible"/>
                                      </p:to>
                                    </p:set>
                                    <p:anim calcmode="lin" valueType="num">
                                      <p:cBhvr additive="base">
                                        <p:cTn id="37" dur="500"/>
                                        <p:tgtEl>
                                          <p:spTgt spid="12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29">
                                            <p:txEl>
                                              <p:pRg st="7" end="7"/>
                                            </p:txEl>
                                          </p:spTgt>
                                        </p:tgtEl>
                                        <p:attrNameLst>
                                          <p:attrName>style.visibility</p:attrName>
                                        </p:attrNameLst>
                                      </p:cBhvr>
                                      <p:to>
                                        <p:strVal val="visible"/>
                                      </p:to>
                                    </p:set>
                                    <p:anim calcmode="lin" valueType="num">
                                      <p:cBhvr additive="base">
                                        <p:cTn id="42" dur="500"/>
                                        <p:tgtEl>
                                          <p:spTgt spid="12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0">
                                            <p:txEl>
                                              <p:pRg st="0" end="0"/>
                                            </p:txEl>
                                          </p:spTgt>
                                        </p:tgtEl>
                                        <p:attrNameLst>
                                          <p:attrName>style.visibility</p:attrName>
                                        </p:attrNameLst>
                                      </p:cBhvr>
                                      <p:to>
                                        <p:strVal val="visible"/>
                                      </p:to>
                                    </p:set>
                                    <p:anim calcmode="lin" valueType="num">
                                      <p:cBhvr additive="base">
                                        <p:cTn id="47" dur="500"/>
                                        <p:tgtEl>
                                          <p:spTgt spid="1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30">
                                            <p:txEl>
                                              <p:pRg st="1" end="1"/>
                                            </p:txEl>
                                          </p:spTgt>
                                        </p:tgtEl>
                                        <p:attrNameLst>
                                          <p:attrName>style.visibility</p:attrName>
                                        </p:attrNameLst>
                                      </p:cBhvr>
                                      <p:to>
                                        <p:strVal val="visible"/>
                                      </p:to>
                                    </p:set>
                                    <p:anim calcmode="lin" valueType="num">
                                      <p:cBhvr additive="base">
                                        <p:cTn id="52" dur="500"/>
                                        <p:tgtEl>
                                          <p:spTgt spid="1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30">
                                            <p:txEl>
                                              <p:pRg st="2" end="2"/>
                                            </p:txEl>
                                          </p:spTgt>
                                        </p:tgtEl>
                                        <p:attrNameLst>
                                          <p:attrName>style.visibility</p:attrName>
                                        </p:attrNameLst>
                                      </p:cBhvr>
                                      <p:to>
                                        <p:strVal val="visible"/>
                                      </p:to>
                                    </p:set>
                                    <p:anim calcmode="lin" valueType="num">
                                      <p:cBhvr additive="base">
                                        <p:cTn id="57" dur="500"/>
                                        <p:tgtEl>
                                          <p:spTgt spid="1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0">
                                            <p:txEl>
                                              <p:pRg st="3" end="3"/>
                                            </p:txEl>
                                          </p:spTgt>
                                        </p:tgtEl>
                                        <p:attrNameLst>
                                          <p:attrName>style.visibility</p:attrName>
                                        </p:attrNameLst>
                                      </p:cBhvr>
                                      <p:to>
                                        <p:strVal val="visible"/>
                                      </p:to>
                                    </p:set>
                                    <p:anim calcmode="lin" valueType="num">
                                      <p:cBhvr additive="base">
                                        <p:cTn id="62" dur="500"/>
                                        <p:tgtEl>
                                          <p:spTgt spid="1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30">
                                            <p:txEl>
                                              <p:pRg st="4" end="4"/>
                                            </p:txEl>
                                          </p:spTgt>
                                        </p:tgtEl>
                                        <p:attrNameLst>
                                          <p:attrName>style.visibility</p:attrName>
                                        </p:attrNameLst>
                                      </p:cBhvr>
                                      <p:to>
                                        <p:strVal val="visible"/>
                                      </p:to>
                                    </p:set>
                                    <p:anim calcmode="lin" valueType="num">
                                      <p:cBhvr additive="base">
                                        <p:cTn id="67" dur="500"/>
                                        <p:tgtEl>
                                          <p:spTgt spid="13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STATISTICS FROM 2014</a:t>
            </a:r>
            <a:endParaRPr sz="4000">
              <a:latin typeface="Times New Roman"/>
              <a:ea typeface="Times New Roman"/>
              <a:cs typeface="Times New Roman"/>
              <a:sym typeface="Times New Roman"/>
            </a:endParaRPr>
          </a:p>
        </p:txBody>
      </p:sp>
      <p:sp>
        <p:nvSpPr>
          <p:cNvPr id="136" name="Google Shape;136;p7"/>
          <p:cNvSpPr txBox="1">
            <a:spLocks noGrp="1"/>
          </p:cNvSpPr>
          <p:nvPr>
            <p:ph type="body" idx="1"/>
          </p:nvPr>
        </p:nvSpPr>
        <p:spPr>
          <a:xfrm>
            <a:off x="152929" y="1381843"/>
            <a:ext cx="11029615" cy="3678303"/>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1656"/>
              <a:buChar char="◼"/>
            </a:pPr>
            <a:r>
              <a:rPr lang="en-US">
                <a:latin typeface="Times New Roman"/>
                <a:ea typeface="Times New Roman"/>
                <a:cs typeface="Times New Roman"/>
                <a:sym typeface="Times New Roman"/>
              </a:rPr>
              <a:t>American Foundation for Suicide Prevention gives the statistic of 42,773 suicides a year in the US, and that number is 5-25% under reported</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Military active and veteran 23 a day</a:t>
            </a:r>
            <a:endParaRPr/>
          </a:p>
          <a:p>
            <a:pPr marL="306000" lvl="0" indent="-306000" algn="l" rtl="0">
              <a:spcBef>
                <a:spcPts val="960"/>
              </a:spcBef>
              <a:spcAft>
                <a:spcPts val="0"/>
              </a:spcAft>
              <a:buSzPts val="1656"/>
              <a:buChar char="◼"/>
            </a:pPr>
            <a:r>
              <a:rPr lang="en-US">
                <a:latin typeface="Times New Roman"/>
                <a:ea typeface="Times New Roman"/>
                <a:cs typeface="Times New Roman"/>
                <a:sym typeface="Times New Roman"/>
              </a:rPr>
              <a:t>2014 Firearms deaths were 33,599 -21,334 of them were suicides (About half of all suicides)</a:t>
            </a:r>
            <a:endParaRPr/>
          </a:p>
          <a:p>
            <a:pPr marL="306000" lvl="0" indent="-200844" algn="l" rtl="0">
              <a:spcBef>
                <a:spcPts val="960"/>
              </a:spcBef>
              <a:spcAft>
                <a:spcPts val="0"/>
              </a:spcAft>
              <a:buSzPts val="1656"/>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8"/>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Times New Roman"/>
              <a:buNone/>
            </a:pPr>
            <a:r>
              <a:rPr lang="en-US" sz="4000">
                <a:latin typeface="Times New Roman"/>
                <a:ea typeface="Times New Roman"/>
                <a:cs typeface="Times New Roman"/>
                <a:sym typeface="Times New Roman"/>
              </a:rPr>
              <a:t>CURRENT STATISTICS</a:t>
            </a:r>
            <a:endParaRPr/>
          </a:p>
        </p:txBody>
      </p:sp>
      <p:sp>
        <p:nvSpPr>
          <p:cNvPr id="142" name="Google Shape;142;p8"/>
          <p:cNvSpPr txBox="1"/>
          <p:nvPr/>
        </p:nvSpPr>
        <p:spPr>
          <a:xfrm>
            <a:off x="441613" y="2043668"/>
            <a:ext cx="7801200" cy="34401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92D050"/>
              </a:buClr>
              <a:buSzPts val="1800"/>
              <a:buFont typeface="Noto Sans Symbols"/>
              <a:buChar char="▪"/>
            </a:pPr>
            <a:r>
              <a:rPr lang="en-US" sz="1800" b="0" i="0" u="none" strike="noStrike" cap="none">
                <a:solidFill>
                  <a:schemeClr val="dk1"/>
                </a:solidFill>
                <a:latin typeface="Times New Roman"/>
                <a:ea typeface="Times New Roman"/>
                <a:cs typeface="Times New Roman"/>
                <a:sym typeface="Times New Roman"/>
              </a:rPr>
              <a:t>American Foundation for Suicide Prevention </a:t>
            </a:r>
            <a:endParaRPr/>
          </a:p>
          <a:p>
            <a:pPr marL="285750" marR="0" lvl="0" indent="-285750" algn="l" rtl="0">
              <a:spcBef>
                <a:spcPts val="0"/>
              </a:spcBef>
              <a:spcAft>
                <a:spcPts val="0"/>
              </a:spcAft>
              <a:buClr>
                <a:srgbClr val="92D050"/>
              </a:buClr>
              <a:buSzPts val="1800"/>
              <a:buFont typeface="Noto Sans Symbols"/>
              <a:buChar char="▪"/>
            </a:pPr>
            <a:r>
              <a:rPr lang="en-US" sz="1800" b="0" i="0" u="none" strike="noStrike" cap="none">
                <a:solidFill>
                  <a:schemeClr val="dk1"/>
                </a:solidFill>
                <a:latin typeface="Times New Roman"/>
                <a:ea typeface="Times New Roman"/>
                <a:cs typeface="Times New Roman"/>
                <a:sym typeface="Times New Roman"/>
              </a:rPr>
              <a:t>Suicide is the 10</a:t>
            </a:r>
            <a:r>
              <a:rPr lang="en-US" sz="1800" b="0" i="0" u="none" strike="noStrike" cap="none" baseline="30000">
                <a:solidFill>
                  <a:schemeClr val="dk1"/>
                </a:solidFill>
                <a:latin typeface="Times New Roman"/>
                <a:ea typeface="Times New Roman"/>
                <a:cs typeface="Times New Roman"/>
                <a:sym typeface="Times New Roman"/>
              </a:rPr>
              <a:t>th</a:t>
            </a:r>
            <a:r>
              <a:rPr lang="en-US" sz="1800" b="0" i="0" u="none" strike="noStrike" cap="none">
                <a:solidFill>
                  <a:schemeClr val="dk1"/>
                </a:solidFill>
                <a:latin typeface="Times New Roman"/>
                <a:ea typeface="Times New Roman"/>
                <a:cs typeface="Times New Roman"/>
                <a:sym typeface="Times New Roman"/>
              </a:rPr>
              <a:t> leading cause for death in the US</a:t>
            </a:r>
            <a:endParaRPr/>
          </a:p>
          <a:p>
            <a:pPr marL="285750" marR="0" lvl="0" indent="-285750" algn="l" rtl="0">
              <a:spcBef>
                <a:spcPts val="0"/>
              </a:spcBef>
              <a:spcAft>
                <a:spcPts val="0"/>
              </a:spcAft>
              <a:buClr>
                <a:srgbClr val="92D050"/>
              </a:buClr>
              <a:buSzPts val="1800"/>
              <a:buFont typeface="Noto Sans Symbols"/>
              <a:buChar char="▪"/>
            </a:pPr>
            <a:r>
              <a:rPr lang="en-US" sz="1800" b="0" i="0" u="none" strike="noStrike" cap="none">
                <a:solidFill>
                  <a:schemeClr val="dk1"/>
                </a:solidFill>
                <a:latin typeface="Times New Roman"/>
                <a:ea typeface="Times New Roman"/>
                <a:cs typeface="Times New Roman"/>
                <a:sym typeface="Times New Roman"/>
              </a:rPr>
              <a:t>In 201</a:t>
            </a:r>
            <a:r>
              <a:rPr lang="en-US" sz="1800">
                <a:solidFill>
                  <a:schemeClr val="dk1"/>
                </a:solidFill>
                <a:latin typeface="Times New Roman"/>
                <a:ea typeface="Times New Roman"/>
                <a:cs typeface="Times New Roman"/>
                <a:sym typeface="Times New Roman"/>
              </a:rPr>
              <a:t>9</a:t>
            </a:r>
            <a:r>
              <a:rPr lang="en-US" sz="1800" b="0" i="0" u="none" strike="noStrike" cap="none">
                <a:solidFill>
                  <a:schemeClr val="dk1"/>
                </a:solidFill>
                <a:latin typeface="Times New Roman"/>
                <a:ea typeface="Times New Roman"/>
                <a:cs typeface="Times New Roman"/>
                <a:sym typeface="Times New Roman"/>
              </a:rPr>
              <a:t>, 47,</a:t>
            </a:r>
            <a:r>
              <a:rPr lang="en-US" sz="1800">
                <a:solidFill>
                  <a:schemeClr val="dk1"/>
                </a:solidFill>
                <a:latin typeface="Times New Roman"/>
                <a:ea typeface="Times New Roman"/>
                <a:cs typeface="Times New Roman"/>
                <a:sym typeface="Times New Roman"/>
              </a:rPr>
              <a:t>511</a:t>
            </a:r>
            <a:r>
              <a:rPr lang="en-US" sz="1800" b="0" i="0" u="none" strike="noStrike" cap="none">
                <a:solidFill>
                  <a:schemeClr val="dk1"/>
                </a:solidFill>
                <a:latin typeface="Times New Roman"/>
                <a:ea typeface="Times New Roman"/>
                <a:cs typeface="Times New Roman"/>
                <a:sym typeface="Times New Roman"/>
              </a:rPr>
              <a:t> Americans died by suicide</a:t>
            </a:r>
            <a:endParaRPr/>
          </a:p>
          <a:p>
            <a:pPr marL="285750" marR="0" lvl="0" indent="-285750" algn="l" rtl="0">
              <a:spcBef>
                <a:spcPts val="0"/>
              </a:spcBef>
              <a:spcAft>
                <a:spcPts val="0"/>
              </a:spcAft>
              <a:buClr>
                <a:srgbClr val="92D050"/>
              </a:buClr>
              <a:buSzPts val="1800"/>
              <a:buFont typeface="Noto Sans Symbols"/>
              <a:buChar char="▪"/>
            </a:pPr>
            <a:r>
              <a:rPr lang="en-US" sz="1800" b="0" i="0" u="none" strike="noStrike" cap="none">
                <a:solidFill>
                  <a:schemeClr val="dk1"/>
                </a:solidFill>
                <a:latin typeface="Times New Roman"/>
                <a:ea typeface="Times New Roman"/>
                <a:cs typeface="Times New Roman"/>
                <a:sym typeface="Times New Roman"/>
              </a:rPr>
              <a:t>In 201</a:t>
            </a:r>
            <a:r>
              <a:rPr lang="en-US" sz="1800">
                <a:solidFill>
                  <a:schemeClr val="dk1"/>
                </a:solidFill>
                <a:latin typeface="Times New Roman"/>
                <a:ea typeface="Times New Roman"/>
                <a:cs typeface="Times New Roman"/>
                <a:sym typeface="Times New Roman"/>
              </a:rPr>
              <a:t>9</a:t>
            </a:r>
            <a:r>
              <a:rPr lang="en-US" sz="1800" b="0" i="0" u="none" strike="noStrike" cap="none">
                <a:solidFill>
                  <a:schemeClr val="dk1"/>
                </a:solidFill>
                <a:latin typeface="Times New Roman"/>
                <a:ea typeface="Times New Roman"/>
                <a:cs typeface="Times New Roman"/>
                <a:sym typeface="Times New Roman"/>
              </a:rPr>
              <a:t> there was an estimated 1</a:t>
            </a:r>
            <a:r>
              <a:rPr lang="en-US" sz="1800">
                <a:solidFill>
                  <a:schemeClr val="dk1"/>
                </a:solidFill>
                <a:latin typeface="Times New Roman"/>
                <a:ea typeface="Times New Roman"/>
                <a:cs typeface="Times New Roman"/>
                <a:sym typeface="Times New Roman"/>
              </a:rPr>
              <a:t>.38 M</a:t>
            </a:r>
            <a:r>
              <a:rPr lang="en-US" sz="1800" b="0" i="0" u="none" strike="noStrike" cap="none">
                <a:solidFill>
                  <a:schemeClr val="dk1"/>
                </a:solidFill>
                <a:latin typeface="Times New Roman"/>
                <a:ea typeface="Times New Roman"/>
                <a:cs typeface="Times New Roman"/>
                <a:sym typeface="Times New Roman"/>
              </a:rPr>
              <a:t> suicide attempts</a:t>
            </a:r>
            <a:endParaRPr/>
          </a:p>
          <a:p>
            <a:pPr marL="285750" marR="0" lvl="0" indent="-285750" algn="l" rtl="0">
              <a:spcBef>
                <a:spcPts val="0"/>
              </a:spcBef>
              <a:spcAft>
                <a:spcPts val="0"/>
              </a:spcAft>
              <a:buClr>
                <a:srgbClr val="92D050"/>
              </a:buClr>
              <a:buSzPts val="1800"/>
              <a:buFont typeface="Noto Sans Symbols"/>
              <a:buChar char="▪"/>
            </a:pPr>
            <a:r>
              <a:rPr lang="en-US" sz="1800" b="0" i="0" u="none" strike="noStrike" cap="none">
                <a:solidFill>
                  <a:schemeClr val="dk1"/>
                </a:solidFill>
                <a:latin typeface="Times New Roman"/>
                <a:ea typeface="Times New Roman"/>
                <a:cs typeface="Times New Roman"/>
                <a:sym typeface="Times New Roman"/>
              </a:rPr>
              <a:t>In 2015, suicide cost the US $69 Billion</a:t>
            </a:r>
            <a:endParaRPr/>
          </a:p>
          <a:p>
            <a:pPr marL="285750" marR="0" lvl="0" indent="-285750" algn="l" rtl="0">
              <a:spcBef>
                <a:spcPts val="0"/>
              </a:spcBef>
              <a:spcAft>
                <a:spcPts val="0"/>
              </a:spcAft>
              <a:buClr>
                <a:srgbClr val="92D050"/>
              </a:buClr>
              <a:buSzPts val="1800"/>
              <a:buFont typeface="Noto Sans Symbols"/>
              <a:buChar char="▪"/>
            </a:pPr>
            <a:r>
              <a:rPr lang="en-US" sz="1800" b="0" i="0" u="none" strike="noStrike" cap="none">
                <a:solidFill>
                  <a:schemeClr val="dk1"/>
                </a:solidFill>
                <a:latin typeface="Times New Roman"/>
                <a:ea typeface="Times New Roman"/>
                <a:cs typeface="Times New Roman"/>
                <a:sym typeface="Times New Roman"/>
              </a:rPr>
              <a:t>The age-adjusted suicide rate in 201</a:t>
            </a:r>
            <a:r>
              <a:rPr lang="en-US" sz="1800">
                <a:solidFill>
                  <a:schemeClr val="dk1"/>
                </a:solidFill>
                <a:latin typeface="Times New Roman"/>
                <a:ea typeface="Times New Roman"/>
                <a:cs typeface="Times New Roman"/>
                <a:sym typeface="Times New Roman"/>
              </a:rPr>
              <a:t>9</a:t>
            </a:r>
            <a:r>
              <a:rPr lang="en-US" sz="1800" b="0" i="0" u="none" strike="noStrike" cap="none">
                <a:solidFill>
                  <a:schemeClr val="dk1"/>
                </a:solidFill>
                <a:latin typeface="Times New Roman"/>
                <a:ea typeface="Times New Roman"/>
                <a:cs typeface="Times New Roman"/>
                <a:sym typeface="Times New Roman"/>
              </a:rPr>
              <a:t> was </a:t>
            </a:r>
            <a:r>
              <a:rPr lang="en-US" sz="1800" b="1" i="0" u="none" strike="noStrike" cap="none">
                <a:solidFill>
                  <a:schemeClr val="dk1"/>
                </a:solidFill>
                <a:latin typeface="Times New Roman"/>
                <a:ea typeface="Times New Roman"/>
                <a:cs typeface="Times New Roman"/>
                <a:sym typeface="Times New Roman"/>
              </a:rPr>
              <a:t>1</a:t>
            </a:r>
            <a:r>
              <a:rPr lang="en-US" sz="1800" b="1">
                <a:solidFill>
                  <a:schemeClr val="dk1"/>
                </a:solidFill>
                <a:latin typeface="Times New Roman"/>
                <a:ea typeface="Times New Roman"/>
                <a:cs typeface="Times New Roman"/>
                <a:sym typeface="Times New Roman"/>
              </a:rPr>
              <a:t>3.9</a:t>
            </a:r>
            <a:r>
              <a:rPr lang="en-US" sz="1800" b="1" i="0" u="none" strike="noStrike" cap="none">
                <a:solidFill>
                  <a:schemeClr val="dk1"/>
                </a:solidFill>
                <a:latin typeface="Times New Roman"/>
                <a:ea typeface="Times New Roman"/>
                <a:cs typeface="Times New Roman"/>
                <a:sym typeface="Times New Roman"/>
              </a:rPr>
              <a:t> per 100,000</a:t>
            </a:r>
            <a:r>
              <a:rPr lang="en-US" sz="1800" b="0" i="0" u="none" strike="noStrike" cap="none">
                <a:solidFill>
                  <a:schemeClr val="dk1"/>
                </a:solidFill>
                <a:latin typeface="Times New Roman"/>
                <a:ea typeface="Times New Roman"/>
                <a:cs typeface="Times New Roman"/>
                <a:sym typeface="Times New Roman"/>
              </a:rPr>
              <a:t> individuals.</a:t>
            </a:r>
            <a:endParaRPr/>
          </a:p>
          <a:p>
            <a:pPr marL="285750" marR="0" lvl="0" indent="-285750" algn="l" rtl="0">
              <a:spcBef>
                <a:spcPts val="0"/>
              </a:spcBef>
              <a:spcAft>
                <a:spcPts val="0"/>
              </a:spcAft>
              <a:buClr>
                <a:srgbClr val="92D050"/>
              </a:buClr>
              <a:buSzPts val="1800"/>
              <a:buFont typeface="Noto Sans Symbols"/>
              <a:buChar char="▪"/>
            </a:pPr>
            <a:r>
              <a:rPr lang="en-US" sz="1800" b="0" i="0" u="none" strike="noStrike" cap="none">
                <a:solidFill>
                  <a:schemeClr val="dk1"/>
                </a:solidFill>
                <a:latin typeface="Times New Roman"/>
                <a:ea typeface="Times New Roman"/>
                <a:cs typeface="Times New Roman"/>
                <a:sym typeface="Times New Roman"/>
              </a:rPr>
              <a:t>The rate of suicide is </a:t>
            </a:r>
            <a:r>
              <a:rPr lang="en-US" sz="1800" b="1" i="0" u="none" strike="noStrike" cap="none">
                <a:solidFill>
                  <a:schemeClr val="dk1"/>
                </a:solidFill>
                <a:latin typeface="Times New Roman"/>
                <a:ea typeface="Times New Roman"/>
                <a:cs typeface="Times New Roman"/>
                <a:sym typeface="Times New Roman"/>
              </a:rPr>
              <a:t>highest in middle-age</a:t>
            </a:r>
            <a:r>
              <a:rPr lang="en-US" sz="1800" b="0" i="0" u="none" strike="noStrike" cap="none">
                <a:solidFill>
                  <a:schemeClr val="dk1"/>
                </a:solidFill>
                <a:latin typeface="Times New Roman"/>
                <a:ea typeface="Times New Roman"/>
                <a:cs typeface="Times New Roman"/>
                <a:sym typeface="Times New Roman"/>
              </a:rPr>
              <a:t> white men in particular.</a:t>
            </a:r>
            <a:endParaRPr/>
          </a:p>
          <a:p>
            <a:pPr marL="285750" marR="0" lvl="0" indent="-285750" algn="l" rtl="0">
              <a:spcBef>
                <a:spcPts val="0"/>
              </a:spcBef>
              <a:spcAft>
                <a:spcPts val="0"/>
              </a:spcAft>
              <a:buClr>
                <a:srgbClr val="92D050"/>
              </a:buClr>
              <a:buSzPts val="1800"/>
              <a:buFont typeface="Noto Sans Symbols"/>
              <a:buChar char="▪"/>
            </a:pPr>
            <a:r>
              <a:rPr lang="en-US" sz="1800" b="0" i="0" u="none" strike="noStrike" cap="none">
                <a:solidFill>
                  <a:schemeClr val="dk1"/>
                </a:solidFill>
                <a:latin typeface="Times New Roman"/>
                <a:ea typeface="Times New Roman"/>
                <a:cs typeface="Times New Roman"/>
                <a:sym typeface="Times New Roman"/>
              </a:rPr>
              <a:t>In 201</a:t>
            </a:r>
            <a:r>
              <a:rPr lang="en-US" sz="1800">
                <a:solidFill>
                  <a:schemeClr val="dk1"/>
                </a:solidFill>
                <a:latin typeface="Times New Roman"/>
                <a:ea typeface="Times New Roman"/>
                <a:cs typeface="Times New Roman"/>
                <a:sym typeface="Times New Roman"/>
              </a:rPr>
              <a:t>9</a:t>
            </a:r>
            <a:r>
              <a:rPr lang="en-US" sz="1800" b="0" i="0" u="none" strike="noStrike" cap="none">
                <a:solidFill>
                  <a:schemeClr val="dk1"/>
                </a:solidFill>
                <a:latin typeface="Times New Roman"/>
                <a:ea typeface="Times New Roman"/>
                <a:cs typeface="Times New Roman"/>
                <a:sym typeface="Times New Roman"/>
              </a:rPr>
              <a:t>, men died by suicide </a:t>
            </a:r>
            <a:r>
              <a:rPr lang="en-US" sz="1800" b="1" i="0" u="none" strike="noStrike" cap="none">
                <a:solidFill>
                  <a:schemeClr val="dk1"/>
                </a:solidFill>
                <a:latin typeface="Times New Roman"/>
                <a:ea typeface="Times New Roman"/>
                <a:cs typeface="Times New Roman"/>
                <a:sym typeface="Times New Roman"/>
              </a:rPr>
              <a:t>3.</a:t>
            </a:r>
            <a:r>
              <a:rPr lang="en-US" sz="1800" b="1">
                <a:solidFill>
                  <a:schemeClr val="dk1"/>
                </a:solidFill>
                <a:latin typeface="Times New Roman"/>
                <a:ea typeface="Times New Roman"/>
                <a:cs typeface="Times New Roman"/>
                <a:sym typeface="Times New Roman"/>
              </a:rPr>
              <a:t>63</a:t>
            </a:r>
            <a:r>
              <a:rPr lang="en-US" sz="1800" b="1" i="0" u="none" strike="noStrike" cap="none">
                <a:solidFill>
                  <a:schemeClr val="dk1"/>
                </a:solidFill>
                <a:latin typeface="Times New Roman"/>
                <a:ea typeface="Times New Roman"/>
                <a:cs typeface="Times New Roman"/>
                <a:sym typeface="Times New Roman"/>
              </a:rPr>
              <a:t>x</a:t>
            </a:r>
            <a:r>
              <a:rPr lang="en-US" sz="1800" b="0" i="0" u="none" strike="noStrike" cap="none">
                <a:solidFill>
                  <a:schemeClr val="dk1"/>
                </a:solidFill>
                <a:latin typeface="Times New Roman"/>
                <a:ea typeface="Times New Roman"/>
                <a:cs typeface="Times New Roman"/>
                <a:sym typeface="Times New Roman"/>
              </a:rPr>
              <a:t> more often than women.</a:t>
            </a:r>
            <a:endParaRPr/>
          </a:p>
          <a:p>
            <a:pPr marL="285750" marR="0" lvl="0" indent="-285750" algn="l" rtl="0">
              <a:spcBef>
                <a:spcPts val="0"/>
              </a:spcBef>
              <a:spcAft>
                <a:spcPts val="0"/>
              </a:spcAft>
              <a:buClr>
                <a:srgbClr val="92D050"/>
              </a:buClr>
              <a:buSzPts val="1800"/>
              <a:buFont typeface="Noto Sans Symbols"/>
              <a:buChar char="▪"/>
            </a:pPr>
            <a:r>
              <a:rPr lang="en-US" sz="1800" b="0" i="0" u="none" strike="noStrike" cap="none">
                <a:solidFill>
                  <a:schemeClr val="dk1"/>
                </a:solidFill>
                <a:latin typeface="Times New Roman"/>
                <a:ea typeface="Times New Roman"/>
                <a:cs typeface="Times New Roman"/>
                <a:sym typeface="Times New Roman"/>
              </a:rPr>
              <a:t>On average, there are </a:t>
            </a:r>
            <a:r>
              <a:rPr lang="en-US" sz="1800" b="1" i="0" u="none" strike="noStrike" cap="none">
                <a:solidFill>
                  <a:schemeClr val="dk1"/>
                </a:solidFill>
                <a:latin typeface="Times New Roman"/>
                <a:ea typeface="Times New Roman"/>
                <a:cs typeface="Times New Roman"/>
                <a:sym typeface="Times New Roman"/>
              </a:rPr>
              <a:t>1</a:t>
            </a:r>
            <a:r>
              <a:rPr lang="en-US" sz="1800" b="1">
                <a:solidFill>
                  <a:schemeClr val="dk1"/>
                </a:solidFill>
                <a:latin typeface="Times New Roman"/>
                <a:ea typeface="Times New Roman"/>
                <a:cs typeface="Times New Roman"/>
                <a:sym typeface="Times New Roman"/>
              </a:rPr>
              <a:t>30</a:t>
            </a:r>
            <a:r>
              <a:rPr lang="en-US" sz="1800" b="0" i="0" u="none" strike="noStrike" cap="none">
                <a:solidFill>
                  <a:schemeClr val="dk1"/>
                </a:solidFill>
                <a:latin typeface="Times New Roman"/>
                <a:ea typeface="Times New Roman"/>
                <a:cs typeface="Times New Roman"/>
                <a:sym typeface="Times New Roman"/>
              </a:rPr>
              <a:t> suicides per day.</a:t>
            </a:r>
            <a:endParaRPr/>
          </a:p>
          <a:p>
            <a:pPr marL="285750" marR="0" lvl="0" indent="-285750" algn="l" rtl="0">
              <a:spcBef>
                <a:spcPts val="0"/>
              </a:spcBef>
              <a:spcAft>
                <a:spcPts val="0"/>
              </a:spcAft>
              <a:buClr>
                <a:srgbClr val="92D050"/>
              </a:buClr>
              <a:buSzPts val="1800"/>
              <a:buFont typeface="Noto Sans Symbols"/>
              <a:buChar char="▪"/>
            </a:pPr>
            <a:r>
              <a:rPr lang="en-US" sz="1800" b="0" i="0" u="none" strike="noStrike" cap="none">
                <a:solidFill>
                  <a:schemeClr val="dk1"/>
                </a:solidFill>
                <a:latin typeface="Times New Roman"/>
                <a:ea typeface="Times New Roman"/>
                <a:cs typeface="Times New Roman"/>
                <a:sym typeface="Times New Roman"/>
              </a:rPr>
              <a:t>White males accounted for </a:t>
            </a:r>
            <a:r>
              <a:rPr lang="en-US" sz="1800" b="1">
                <a:solidFill>
                  <a:schemeClr val="dk1"/>
                </a:solidFill>
                <a:latin typeface="Times New Roman"/>
                <a:ea typeface="Times New Roman"/>
                <a:cs typeface="Times New Roman"/>
                <a:sym typeface="Times New Roman"/>
              </a:rPr>
              <a:t>69.38</a:t>
            </a:r>
            <a:r>
              <a:rPr lang="en-US" sz="1800" b="1" i="0" u="none" strike="noStrike" cap="none">
                <a:solidFill>
                  <a:schemeClr val="dk1"/>
                </a:solidFill>
                <a:latin typeface="Times New Roman"/>
                <a:ea typeface="Times New Roman"/>
                <a:cs typeface="Times New Roman"/>
                <a:sym typeface="Times New Roman"/>
              </a:rPr>
              <a:t>%</a:t>
            </a:r>
            <a:r>
              <a:rPr lang="en-US" sz="1800" b="0" i="0" u="none" strike="noStrike" cap="none">
                <a:solidFill>
                  <a:schemeClr val="dk1"/>
                </a:solidFill>
                <a:latin typeface="Times New Roman"/>
                <a:ea typeface="Times New Roman"/>
                <a:cs typeface="Times New Roman"/>
                <a:sym typeface="Times New Roman"/>
              </a:rPr>
              <a:t> of suicide deaths in 2019</a:t>
            </a:r>
            <a:endParaRPr sz="1800" b="0" i="0" u="none" strike="noStrike" cap="none">
              <a:solidFill>
                <a:schemeClr val="dk1"/>
              </a:solidFill>
              <a:latin typeface="Times New Roman"/>
              <a:ea typeface="Times New Roman"/>
              <a:cs typeface="Times New Roman"/>
              <a:sym typeface="Times New Roman"/>
            </a:endParaRPr>
          </a:p>
          <a:p>
            <a:pPr marL="285750" marR="0" lvl="0" indent="-285750" algn="l" rtl="0">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In 2019, firearms accounted for 50.39% of all suicide deaths</a:t>
            </a:r>
            <a:endParaRPr sz="1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pic>
        <p:nvPicPr>
          <p:cNvPr id="143" name="Google Shape;143;p8"/>
          <p:cNvPicPr preferRelativeResize="0"/>
          <p:nvPr/>
        </p:nvPicPr>
        <p:blipFill>
          <a:blip r:embed="rId3">
            <a:alphaModFix/>
          </a:blip>
          <a:stretch>
            <a:fillRect/>
          </a:stretch>
        </p:blipFill>
        <p:spPr>
          <a:xfrm>
            <a:off x="7769054" y="2261647"/>
            <a:ext cx="3644386" cy="353279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9"/>
          <p:cNvSpPr txBox="1">
            <a:spLocks noGrp="1"/>
          </p:cNvSpPr>
          <p:nvPr>
            <p:ph type="title"/>
          </p:nvPr>
        </p:nvSpPr>
        <p:spPr>
          <a:xfrm>
            <a:off x="743239" y="2939738"/>
            <a:ext cx="11029615" cy="149750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accent1"/>
              </a:buClr>
              <a:buSzPts val="6000"/>
              <a:buFont typeface="Times New Roman"/>
              <a:buNone/>
            </a:pPr>
            <a:r>
              <a:rPr lang="en-US" sz="6000">
                <a:latin typeface="Times New Roman"/>
                <a:ea typeface="Times New Roman"/>
                <a:cs typeface="Times New Roman"/>
                <a:sym typeface="Times New Roman"/>
              </a:rPr>
              <a:t>INVITATIONS THAT SOMEONE MIGHT BE SUICIDAL</a:t>
            </a:r>
            <a:endParaRPr/>
          </a:p>
        </p:txBody>
      </p:sp>
      <p:sp>
        <p:nvSpPr>
          <p:cNvPr id="149" name="Google Shape;149;p9"/>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SzPts val="1656"/>
              <a:buNone/>
            </a:pPr>
            <a:r>
              <a:rPr lang="en-US">
                <a:solidFill>
                  <a:srgbClr val="0070C0"/>
                </a:solidFill>
              </a:rPr>
              <a:t>HINTS TO LOOK FOR— THEY’RE INVITING YOU TO HELP</a:t>
            </a:r>
            <a:endParaRPr>
              <a:solidFill>
                <a:srgbClr val="0070C0"/>
              </a:solidFill>
            </a:endParaRPr>
          </a:p>
          <a:p>
            <a:pPr marL="0" lvl="0" indent="0" algn="l" rtl="0">
              <a:spcBef>
                <a:spcPts val="0"/>
              </a:spcBef>
              <a:spcAft>
                <a:spcPts val="0"/>
              </a:spcAft>
              <a:buSzPts val="1656"/>
              <a:buNone/>
            </a:pPr>
            <a:endParaRPr>
              <a:solidFill>
                <a:srgbClr val="0070C0"/>
              </a:solidFill>
            </a:endParaRPr>
          </a:p>
        </p:txBody>
      </p:sp>
    </p:spTree>
  </p:cSld>
  <p:clrMapOvr>
    <a:masterClrMapping/>
  </p:clrMapOvr>
</p:sld>
</file>

<file path=ppt/theme/theme1.xml><?xml version="1.0" encoding="utf-8"?>
<a:theme xmlns:a="http://schemas.openxmlformats.org/drawingml/2006/main" name="Dividend">
  <a:themeElements>
    <a:clrScheme name="Dividend">
      <a:dk1>
        <a:srgbClr val="000000"/>
      </a:dk1>
      <a:lt1>
        <a:srgbClr val="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1869</Words>
  <Application>Microsoft Office PowerPoint</Application>
  <PresentationFormat>Widescreen</PresentationFormat>
  <Paragraphs>263</Paragraphs>
  <Slides>49</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Gill Sans</vt:lpstr>
      <vt:lpstr>Georgia</vt:lpstr>
      <vt:lpstr>Noto Sans Symbols</vt:lpstr>
      <vt:lpstr>Times New Roman</vt:lpstr>
      <vt:lpstr>Dividend</vt:lpstr>
      <vt:lpstr>COUNSELING THE COUNSELOR </vt:lpstr>
      <vt:lpstr>WHO AM I?</vt:lpstr>
      <vt:lpstr>WHO AM I?</vt:lpstr>
      <vt:lpstr>WHO AM I?</vt:lpstr>
      <vt:lpstr>I’M GOING TO TALK ABOUT…</vt:lpstr>
      <vt:lpstr>WHY DO PEOPLE HELP OTHER PEOPLE?</vt:lpstr>
      <vt:lpstr>STATISTICS FROM 2014</vt:lpstr>
      <vt:lpstr>CURRENT STATISTICS</vt:lpstr>
      <vt:lpstr>INVITATIONS THAT SOMEONE MIGHT BE SUICIDAL</vt:lpstr>
      <vt:lpstr>ACTIONS</vt:lpstr>
      <vt:lpstr>FEELINGS</vt:lpstr>
      <vt:lpstr>THOUGHTS</vt:lpstr>
      <vt:lpstr>PHYSICAL</vt:lpstr>
      <vt:lpstr>PowerPoint Presentation</vt:lpstr>
      <vt:lpstr>PowerPoint Presentation</vt:lpstr>
      <vt:lpstr>PowerPoint Presentation</vt:lpstr>
      <vt:lpstr>AFTER REVIEWING THE RISKS, CONSIDER ASKING THE QUESTION:  “ARE YOU HAVING THOUGHTS OF SUICIDE?” </vt:lpstr>
      <vt:lpstr>FOLLOW THAT UP WITH A DIRECT QUESTION:  “DO YOU WANT TO KILL YOURSELF”</vt:lpstr>
      <vt:lpstr>PowerPoint Presentation</vt:lpstr>
      <vt:lpstr>A FEW THINGS NOT TO DO </vt:lpstr>
      <vt:lpstr>IF THEY ARE SUICIDAL  </vt:lpstr>
      <vt:lpstr>WHAT LED ME TO THE POPPA PROGRAM?</vt:lpstr>
      <vt:lpstr>JANUARY 1982 – DECEMBER 1985: NYPD </vt:lpstr>
      <vt:lpstr>MY RETIREMENT</vt:lpstr>
      <vt:lpstr>POPPA</vt:lpstr>
      <vt:lpstr>POPPA TRAINING</vt:lpstr>
      <vt:lpstr>POPPA CONT.</vt:lpstr>
      <vt:lpstr>HARD QUESTIONS</vt:lpstr>
      <vt:lpstr>WHY WE DO THIS</vt:lpstr>
      <vt:lpstr>LET’S LOOK AT THE LAW </vt:lpstr>
      <vt:lpstr>PowerPoint Presentation</vt:lpstr>
      <vt:lpstr>PowerPoint Presentation</vt:lpstr>
      <vt:lpstr>PowerPoint Presentation</vt:lpstr>
      <vt:lpstr>I SPOKE TO NEBRASKA COUNSEL FOR DISCIPLINE.</vt:lpstr>
      <vt:lpstr>THERE ARE TWO WAYS TO LOOK AT THE WORD “MAY”…</vt:lpstr>
      <vt:lpstr>ATTORNEY VIEWS OF SUICIDE </vt:lpstr>
      <vt:lpstr>THERE’S AN EXPRESSION I HEARD…</vt:lpstr>
      <vt:lpstr>  WE TAKE OUR CLIENTS THE WAY WE FIND THEM </vt:lpstr>
      <vt:lpstr>YOU ARE AN ATTORNEY &amp; COUNSELLOR AT LAW  </vt:lpstr>
      <vt:lpstr>PowerPoint Presentation</vt:lpstr>
      <vt:lpstr>WE ALL KNOW THERE ARE PRIVILEGES   </vt:lpstr>
      <vt:lpstr>A CLIENT DROPPED BY MY OFFICE</vt:lpstr>
      <vt:lpstr>HOW I TALKED TO THIS CLIENT</vt:lpstr>
      <vt:lpstr>AFTER THE CONVERSATION</vt:lpstr>
      <vt:lpstr>HOW I TALK TO MY CLIENT</vt:lpstr>
      <vt:lpstr>HOW SHOULD YOU TALK TO A POTENTIALLY SUICIDAL CLIENT</vt:lpstr>
      <vt:lpstr>ANOTHER INSTANCE OF SUICIDE PREVENTION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COUNSELING THE COUNSELOR</dc:title>
  <dc:creator>NetTech</dc:creator>
  <cp:lastModifiedBy>Nancy Sweeney</cp:lastModifiedBy>
  <cp:revision>2</cp:revision>
  <dcterms:created xsi:type="dcterms:W3CDTF">2019-02-19T15:10:56Z</dcterms:created>
  <dcterms:modified xsi:type="dcterms:W3CDTF">2021-04-28T22:00:37Z</dcterms:modified>
</cp:coreProperties>
</file>