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70" r:id="rId15"/>
    <p:sldId id="271" r:id="rId16"/>
    <p:sldId id="272" r:id="rId17"/>
    <p:sldId id="273" r:id="rId18"/>
    <p:sldId id="275" r:id="rId19"/>
    <p:sldId id="274" r:id="rId20"/>
    <p:sldId id="276"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3" r:id="rId35"/>
    <p:sldId id="292" r:id="rId36"/>
    <p:sldId id="291" r:id="rId37"/>
    <p:sldId id="294" r:id="rId38"/>
    <p:sldId id="295" r:id="rId39"/>
    <p:sldId id="296" r:id="rId40"/>
    <p:sldId id="297" r:id="rId41"/>
    <p:sldId id="298" r:id="rId42"/>
    <p:sldId id="299" r:id="rId43"/>
    <p:sldId id="300" r:id="rId44"/>
    <p:sldId id="301" r:id="rId45"/>
    <p:sldId id="302" r:id="rId46"/>
    <p:sldId id="304" r:id="rId47"/>
    <p:sldId id="303" r:id="rId48"/>
    <p:sldId id="311" r:id="rId49"/>
    <p:sldId id="312" r:id="rId50"/>
    <p:sldId id="313" r:id="rId51"/>
    <p:sldId id="305" r:id="rId52"/>
    <p:sldId id="306" r:id="rId53"/>
    <p:sldId id="307" r:id="rId54"/>
    <p:sldId id="308" r:id="rId55"/>
    <p:sldId id="309" r:id="rId56"/>
    <p:sldId id="310" r:id="rId57"/>
    <p:sldId id="314" r:id="rId58"/>
    <p:sldId id="315"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72" d="100"/>
          <a:sy n="72"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D0E5F-898A-304F-92FF-8F8A368505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CDE1D1-36E2-5C43-9032-C5DEF0B76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B83DE6-8077-114B-862A-5606D3C6359C}"/>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5" name="Footer Placeholder 4">
            <a:extLst>
              <a:ext uri="{FF2B5EF4-FFF2-40B4-BE49-F238E27FC236}">
                <a16:creationId xmlns:a16="http://schemas.microsoft.com/office/drawing/2014/main" id="{9A084529-9F16-314C-837C-BDFD890F4A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16B4F-66D5-5C48-B79B-68A3FBB14EA3}"/>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88063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2ACD8-35CE-6E47-8E27-C2D2D853EA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070D1D-515E-9741-B10F-AD3F8AB355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9FFDA-DEDC-9846-8CC4-7A929C2E0671}"/>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5" name="Footer Placeholder 4">
            <a:extLst>
              <a:ext uri="{FF2B5EF4-FFF2-40B4-BE49-F238E27FC236}">
                <a16:creationId xmlns:a16="http://schemas.microsoft.com/office/drawing/2014/main" id="{E4E1A765-AF21-7E4F-921F-F4F2A00C5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7DFC22-195B-5F48-AA8C-B6A6A3D619EA}"/>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5590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C40441-072C-3E4D-940D-607EBB9FB5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68AA31-FEBE-D940-A659-2DBA871FC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289D79-EC79-9D45-8E1B-B6FD66F0625A}"/>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5" name="Footer Placeholder 4">
            <a:extLst>
              <a:ext uri="{FF2B5EF4-FFF2-40B4-BE49-F238E27FC236}">
                <a16:creationId xmlns:a16="http://schemas.microsoft.com/office/drawing/2014/main" id="{C6164289-E3CF-6D4D-ADC3-4FE10CB26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3EC00-1474-2742-8F4A-C77FD49E02A2}"/>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186169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D71D1-1C09-2448-B5D9-657E6C1342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EDB5E1-DFD3-D046-A4B7-499601ED3B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228EEC-DC3E-1343-BBCB-B8BA6334AC0B}"/>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5" name="Footer Placeholder 4">
            <a:extLst>
              <a:ext uri="{FF2B5EF4-FFF2-40B4-BE49-F238E27FC236}">
                <a16:creationId xmlns:a16="http://schemas.microsoft.com/office/drawing/2014/main" id="{9BF93F16-33C0-0E45-B8C7-98E29F4C1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E09D39-306A-8243-A4F0-D5B195B4EF17}"/>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101650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A9321-235E-6140-ADFF-F428BFB9EF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F5A3F4-A06D-014C-9938-79BEE976AC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BCC0FF-3179-3346-9EA2-2B35E551E874}"/>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5" name="Footer Placeholder 4">
            <a:extLst>
              <a:ext uri="{FF2B5EF4-FFF2-40B4-BE49-F238E27FC236}">
                <a16:creationId xmlns:a16="http://schemas.microsoft.com/office/drawing/2014/main" id="{7638F3BC-EFAC-694F-BDEE-4D406EF659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91E54-D084-444B-A953-1AC6CEC24407}"/>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47984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EEE3D-1AD4-D84E-B6E5-10D3E70593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72760A-D752-FE4E-A307-47FDEA3C94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D4B1AB-A0A1-8349-A0BE-095602B58D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009285-8CBA-3642-9AA3-2C8E3094AEB7}"/>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6" name="Footer Placeholder 5">
            <a:extLst>
              <a:ext uri="{FF2B5EF4-FFF2-40B4-BE49-F238E27FC236}">
                <a16:creationId xmlns:a16="http://schemas.microsoft.com/office/drawing/2014/main" id="{C11CFF4C-C1CC-A045-BFDA-EECCB501EB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A9777C-C339-D04D-9E97-880965FBBFE6}"/>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418303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DD6B3-E166-0B4F-B8A0-E16866E1DB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234F12-1311-2048-B24F-4D003C316B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8109BA-027D-7240-8DEB-C05B82925B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607D2E-FA24-FD47-A57C-024829BC5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AC3668-F2A2-C846-A841-C7462FFE2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0B3543-5AAB-FB44-A9AB-FD591309ED69}"/>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8" name="Footer Placeholder 7">
            <a:extLst>
              <a:ext uri="{FF2B5EF4-FFF2-40B4-BE49-F238E27FC236}">
                <a16:creationId xmlns:a16="http://schemas.microsoft.com/office/drawing/2014/main" id="{56DD4C2B-923A-6042-889E-9F003651ED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9B8813-F4DF-F94B-A24A-8DF8F60AD4C6}"/>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426365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D72BD-D994-004D-A16F-A2461C2752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566540-5265-6540-B95F-82119D073011}"/>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4" name="Footer Placeholder 3">
            <a:extLst>
              <a:ext uri="{FF2B5EF4-FFF2-40B4-BE49-F238E27FC236}">
                <a16:creationId xmlns:a16="http://schemas.microsoft.com/office/drawing/2014/main" id="{E45BCCE8-7DB7-9A4F-A51C-47D712769B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19A7CC-0E68-0A4A-82F5-899C1F74AC42}"/>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87213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2505FF-F40C-F144-ADA7-35CBA9440C1E}"/>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3" name="Footer Placeholder 2">
            <a:extLst>
              <a:ext uri="{FF2B5EF4-FFF2-40B4-BE49-F238E27FC236}">
                <a16:creationId xmlns:a16="http://schemas.microsoft.com/office/drawing/2014/main" id="{AC5454A6-5A14-A541-8428-5D3D98FCD3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B2BD72-BEC2-A140-BEC8-B629E467659B}"/>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187432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6B796-24CD-014F-8ADB-1995A99E2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CE7EB6-B55E-9446-8607-5788F947BF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7F2954-3358-7345-80E5-1ACEC63DE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803210-2382-BF4E-9379-3844401FE661}"/>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6" name="Footer Placeholder 5">
            <a:extLst>
              <a:ext uri="{FF2B5EF4-FFF2-40B4-BE49-F238E27FC236}">
                <a16:creationId xmlns:a16="http://schemas.microsoft.com/office/drawing/2014/main" id="{E644A23C-61D5-EB4F-9DF7-E307178866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AB297F-0579-3140-B439-DDA6DBA48927}"/>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207234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32892-41E0-7449-A83E-98298B68D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C4E038-7182-AC46-BC4D-D299899189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0CE095-3311-A14E-AF43-BBF6437BA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8DF2BE-A5BD-E146-A773-EF727F4EAC8F}"/>
              </a:ext>
            </a:extLst>
          </p:cNvPr>
          <p:cNvSpPr>
            <a:spLocks noGrp="1"/>
          </p:cNvSpPr>
          <p:nvPr>
            <p:ph type="dt" sz="half" idx="10"/>
          </p:nvPr>
        </p:nvSpPr>
        <p:spPr/>
        <p:txBody>
          <a:bodyPr/>
          <a:lstStyle/>
          <a:p>
            <a:fld id="{FDCED259-E05F-4E44-9507-E283F1FEF1AC}" type="datetimeFigureOut">
              <a:rPr lang="en-US" smtClean="0"/>
              <a:t>2/24/2022</a:t>
            </a:fld>
            <a:endParaRPr lang="en-US"/>
          </a:p>
        </p:txBody>
      </p:sp>
      <p:sp>
        <p:nvSpPr>
          <p:cNvPr id="6" name="Footer Placeholder 5">
            <a:extLst>
              <a:ext uri="{FF2B5EF4-FFF2-40B4-BE49-F238E27FC236}">
                <a16:creationId xmlns:a16="http://schemas.microsoft.com/office/drawing/2014/main" id="{4003C115-922A-174E-ADBC-52CE60FA3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7A052D-FC04-C54D-9862-6239B7ED4EEA}"/>
              </a:ext>
            </a:extLst>
          </p:cNvPr>
          <p:cNvSpPr>
            <a:spLocks noGrp="1"/>
          </p:cNvSpPr>
          <p:nvPr>
            <p:ph type="sldNum" sz="quarter" idx="12"/>
          </p:nvPr>
        </p:nvSpPr>
        <p:spPr/>
        <p:txBody>
          <a:bodyPr/>
          <a:lstStyle/>
          <a:p>
            <a:fld id="{B9AD4130-4C48-B846-9CFE-CBF0F1CD333C}" type="slidenum">
              <a:rPr lang="en-US" smtClean="0"/>
              <a:t>‹#›</a:t>
            </a:fld>
            <a:endParaRPr lang="en-US"/>
          </a:p>
        </p:txBody>
      </p:sp>
    </p:spTree>
    <p:extLst>
      <p:ext uri="{BB962C8B-B14F-4D97-AF65-F5344CB8AC3E}">
        <p14:creationId xmlns:p14="http://schemas.microsoft.com/office/powerpoint/2010/main" val="170915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6C4EF3-3B50-7843-A166-4FD68EA110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495298-B6F9-3F48-BDBC-DBADCFF525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CD769-8AE7-4F49-9266-0E999122C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ED259-E05F-4E44-9507-E283F1FEF1AC}" type="datetimeFigureOut">
              <a:rPr lang="en-US" smtClean="0"/>
              <a:t>2/24/2022</a:t>
            </a:fld>
            <a:endParaRPr lang="en-US"/>
          </a:p>
        </p:txBody>
      </p:sp>
      <p:sp>
        <p:nvSpPr>
          <p:cNvPr id="5" name="Footer Placeholder 4">
            <a:extLst>
              <a:ext uri="{FF2B5EF4-FFF2-40B4-BE49-F238E27FC236}">
                <a16:creationId xmlns:a16="http://schemas.microsoft.com/office/drawing/2014/main" id="{0F081DC9-0675-4F41-84ED-F4CEE060D2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FC884D-32E7-E247-859C-64C20D136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D4130-4C48-B846-9CFE-CBF0F1CD333C}" type="slidenum">
              <a:rPr lang="en-US" smtClean="0"/>
              <a:t>‹#›</a:t>
            </a:fld>
            <a:endParaRPr lang="en-US"/>
          </a:p>
        </p:txBody>
      </p:sp>
    </p:spTree>
    <p:extLst>
      <p:ext uri="{BB962C8B-B14F-4D97-AF65-F5344CB8AC3E}">
        <p14:creationId xmlns:p14="http://schemas.microsoft.com/office/powerpoint/2010/main" val="568570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ind.org.uk/information-support/types-of-mental-health-problems/drugs-recreational-drugs-alcohol/" TargetMode="External"/><Relationship Id="rId2" Type="http://schemas.openxmlformats.org/officeDocument/2006/relationships/hyperlink" Target="https://www.mind.org.uk/information-support/types-of-mental-health-problems/post-traumatic-stress-disorder-ptsd-and-complex-ptsd/symptoms/#WhatAreFlashback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D993-A359-3141-B22B-A239634C76AD}"/>
              </a:ext>
            </a:extLst>
          </p:cNvPr>
          <p:cNvSpPr>
            <a:spLocks noGrp="1"/>
          </p:cNvSpPr>
          <p:nvPr>
            <p:ph type="ctrTitle"/>
          </p:nvPr>
        </p:nvSpPr>
        <p:spPr/>
        <p:txBody>
          <a:bodyPr>
            <a:normAutofit/>
          </a:bodyPr>
          <a:lstStyle/>
          <a:p>
            <a:r>
              <a:rPr lang="en-US" dirty="0"/>
              <a:t>Issues in Treatment of Children and Adolescents</a:t>
            </a:r>
          </a:p>
        </p:txBody>
      </p:sp>
      <p:sp>
        <p:nvSpPr>
          <p:cNvPr id="3" name="Subtitle 2">
            <a:extLst>
              <a:ext uri="{FF2B5EF4-FFF2-40B4-BE49-F238E27FC236}">
                <a16:creationId xmlns:a16="http://schemas.microsoft.com/office/drawing/2014/main" id="{5AB36C2C-F7C4-434A-A3BC-32FC5F3E33B8}"/>
              </a:ext>
            </a:extLst>
          </p:cNvPr>
          <p:cNvSpPr>
            <a:spLocks noGrp="1"/>
          </p:cNvSpPr>
          <p:nvPr>
            <p:ph type="subTitle" idx="1"/>
          </p:nvPr>
        </p:nvSpPr>
        <p:spPr/>
        <p:txBody>
          <a:bodyPr/>
          <a:lstStyle/>
          <a:p>
            <a:r>
              <a:rPr lang="en-US" dirty="0"/>
              <a:t>Diagnosis and Treatment</a:t>
            </a:r>
          </a:p>
        </p:txBody>
      </p:sp>
    </p:spTree>
    <p:extLst>
      <p:ext uri="{BB962C8B-B14F-4D97-AF65-F5344CB8AC3E}">
        <p14:creationId xmlns:p14="http://schemas.microsoft.com/office/powerpoint/2010/main" val="3420851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B8F21-3C17-A340-B7A3-C222142BEA18}"/>
              </a:ext>
            </a:extLst>
          </p:cNvPr>
          <p:cNvSpPr>
            <a:spLocks noGrp="1"/>
          </p:cNvSpPr>
          <p:nvPr>
            <p:ph type="title"/>
          </p:nvPr>
        </p:nvSpPr>
        <p:spPr/>
        <p:txBody>
          <a:bodyPr/>
          <a:lstStyle/>
          <a:p>
            <a:pPr algn="ctr"/>
            <a:r>
              <a:rPr lang="en-US" dirty="0"/>
              <a:t>Common Disorders that Present with Mood Instability Include the Following </a:t>
            </a:r>
          </a:p>
        </p:txBody>
      </p:sp>
      <p:sp>
        <p:nvSpPr>
          <p:cNvPr id="3" name="Content Placeholder 2">
            <a:extLst>
              <a:ext uri="{FF2B5EF4-FFF2-40B4-BE49-F238E27FC236}">
                <a16:creationId xmlns:a16="http://schemas.microsoft.com/office/drawing/2014/main" id="{E85AA819-D433-4A47-A73D-3F5923C24694}"/>
              </a:ext>
            </a:extLst>
          </p:cNvPr>
          <p:cNvSpPr>
            <a:spLocks noGrp="1"/>
          </p:cNvSpPr>
          <p:nvPr>
            <p:ph idx="1"/>
          </p:nvPr>
        </p:nvSpPr>
        <p:spPr/>
        <p:txBody>
          <a:bodyPr>
            <a:normAutofit fontScale="85000" lnSpcReduction="20000"/>
          </a:bodyPr>
          <a:lstStyle/>
          <a:p>
            <a:r>
              <a:rPr lang="en-US" dirty="0"/>
              <a:t>Diffuse brain damage (e.g. due to fetal alcohol exposure, traumatic brain injuries, etc.)</a:t>
            </a:r>
          </a:p>
          <a:p>
            <a:r>
              <a:rPr lang="en-US" dirty="0"/>
              <a:t>Anxiety disorders</a:t>
            </a:r>
          </a:p>
          <a:p>
            <a:r>
              <a:rPr lang="en-US" dirty="0"/>
              <a:t>Post-traumatic stress disorder</a:t>
            </a:r>
          </a:p>
          <a:p>
            <a:r>
              <a:rPr lang="en-US" dirty="0"/>
              <a:t>Situational stress</a:t>
            </a:r>
          </a:p>
          <a:p>
            <a:r>
              <a:rPr lang="en-US" dirty="0"/>
              <a:t>Reactive attachment disorders</a:t>
            </a:r>
          </a:p>
          <a:p>
            <a:r>
              <a:rPr lang="en-US" dirty="0"/>
              <a:t>Agitated, unipolar depression</a:t>
            </a:r>
          </a:p>
          <a:p>
            <a:r>
              <a:rPr lang="en-US" dirty="0"/>
              <a:t>Impaired affect regulation as a consequence of severe early abuse or neglect</a:t>
            </a:r>
          </a:p>
          <a:p>
            <a:r>
              <a:rPr lang="en-US" dirty="0"/>
              <a:t>Psychotic disorders</a:t>
            </a:r>
          </a:p>
          <a:p>
            <a:r>
              <a:rPr lang="en-US" dirty="0"/>
              <a:t>Some neurodevelopmental disorders</a:t>
            </a:r>
          </a:p>
          <a:p>
            <a:r>
              <a:rPr lang="en-US" dirty="0"/>
              <a:t>Substance use disorder</a:t>
            </a:r>
          </a:p>
        </p:txBody>
      </p:sp>
    </p:spTree>
    <p:extLst>
      <p:ext uri="{BB962C8B-B14F-4D97-AF65-F5344CB8AC3E}">
        <p14:creationId xmlns:p14="http://schemas.microsoft.com/office/powerpoint/2010/main" val="2329409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45B2A-1C6B-A841-9267-32EA7BB63971}"/>
              </a:ext>
            </a:extLst>
          </p:cNvPr>
          <p:cNvSpPr>
            <a:spLocks noGrp="1"/>
          </p:cNvSpPr>
          <p:nvPr>
            <p:ph type="title"/>
          </p:nvPr>
        </p:nvSpPr>
        <p:spPr/>
        <p:txBody>
          <a:bodyPr/>
          <a:lstStyle/>
          <a:p>
            <a:pPr algn="ctr"/>
            <a:r>
              <a:rPr lang="en-US" dirty="0"/>
              <a:t>Why such an increase in bipolar diagnoses?</a:t>
            </a:r>
          </a:p>
        </p:txBody>
      </p:sp>
      <p:sp>
        <p:nvSpPr>
          <p:cNvPr id="3" name="Content Placeholder 2">
            <a:extLst>
              <a:ext uri="{FF2B5EF4-FFF2-40B4-BE49-F238E27FC236}">
                <a16:creationId xmlns:a16="http://schemas.microsoft.com/office/drawing/2014/main" id="{E593FBF0-019C-3746-9CC3-862199C21865}"/>
              </a:ext>
            </a:extLst>
          </p:cNvPr>
          <p:cNvSpPr>
            <a:spLocks noGrp="1"/>
          </p:cNvSpPr>
          <p:nvPr>
            <p:ph idx="1"/>
          </p:nvPr>
        </p:nvSpPr>
        <p:spPr/>
        <p:txBody>
          <a:bodyPr/>
          <a:lstStyle/>
          <a:p>
            <a:r>
              <a:rPr lang="en-US" dirty="0"/>
              <a:t>It is likely that more youngsters with the actual disorder are being identified and treated</a:t>
            </a:r>
          </a:p>
          <a:p>
            <a:r>
              <a:rPr lang="en-US" dirty="0"/>
              <a:t>Bipolar disorder is misdiagnosed in youth (this is likely one of the main reasons that bipolar disorder is over diagnosed)</a:t>
            </a:r>
          </a:p>
          <a:p>
            <a:r>
              <a:rPr lang="en-US" dirty="0"/>
              <a:t>There is a controversy and confusion among clinicians and researches regarding specific criteria making a bipolar diagnosis in children</a:t>
            </a:r>
          </a:p>
          <a:p>
            <a:r>
              <a:rPr lang="en-US" dirty="0"/>
              <a:t>Standard treatments that have a positive track record with adults and older adolescents are not nearly as effective with prepubertal children</a:t>
            </a:r>
          </a:p>
        </p:txBody>
      </p:sp>
    </p:spTree>
    <p:extLst>
      <p:ext uri="{BB962C8B-B14F-4D97-AF65-F5344CB8AC3E}">
        <p14:creationId xmlns:p14="http://schemas.microsoft.com/office/powerpoint/2010/main" val="60274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9023E-95DA-014F-B852-4DB9847555A5}"/>
              </a:ext>
            </a:extLst>
          </p:cNvPr>
          <p:cNvSpPr>
            <a:spLocks noGrp="1"/>
          </p:cNvSpPr>
          <p:nvPr>
            <p:ph type="title"/>
          </p:nvPr>
        </p:nvSpPr>
        <p:spPr/>
        <p:txBody>
          <a:bodyPr>
            <a:normAutofit fontScale="90000"/>
          </a:bodyPr>
          <a:lstStyle/>
          <a:p>
            <a:r>
              <a:rPr lang="en-US" dirty="0"/>
              <a:t>Bipolar 1, the Patient Must have Had at Least One Manic or Mixed Episode (DIGFAST/MANIA)</a:t>
            </a:r>
          </a:p>
        </p:txBody>
      </p:sp>
      <p:sp>
        <p:nvSpPr>
          <p:cNvPr id="3" name="Content Placeholder 2">
            <a:extLst>
              <a:ext uri="{FF2B5EF4-FFF2-40B4-BE49-F238E27FC236}">
                <a16:creationId xmlns:a16="http://schemas.microsoft.com/office/drawing/2014/main" id="{4B2D5FC3-249A-9F46-A319-F5914415B801}"/>
              </a:ext>
            </a:extLst>
          </p:cNvPr>
          <p:cNvSpPr>
            <a:spLocks noGrp="1"/>
          </p:cNvSpPr>
          <p:nvPr>
            <p:ph idx="1"/>
          </p:nvPr>
        </p:nvSpPr>
        <p:spPr/>
        <p:txBody>
          <a:bodyPr>
            <a:normAutofit fontScale="77500" lnSpcReduction="20000"/>
          </a:bodyPr>
          <a:lstStyle/>
          <a:p>
            <a:r>
              <a:rPr lang="en-US" b="1" dirty="0"/>
              <a:t>D</a:t>
            </a:r>
            <a:r>
              <a:rPr lang="en-US" dirty="0"/>
              <a:t>istractibility</a:t>
            </a:r>
          </a:p>
          <a:p>
            <a:r>
              <a:rPr lang="en-US" b="1" dirty="0"/>
              <a:t>I</a:t>
            </a:r>
            <a:r>
              <a:rPr lang="en-US" dirty="0"/>
              <a:t>mpulsivity</a:t>
            </a:r>
          </a:p>
          <a:p>
            <a:r>
              <a:rPr lang="en-US" b="1" dirty="0"/>
              <a:t>G</a:t>
            </a:r>
            <a:r>
              <a:rPr lang="en-US" dirty="0"/>
              <a:t>randiosity. In children this often presents as an overestimation of one’s own abilities, which is a change from the child’s normal behavior</a:t>
            </a:r>
          </a:p>
          <a:p>
            <a:r>
              <a:rPr lang="en-US" b="1" dirty="0"/>
              <a:t>F</a:t>
            </a:r>
            <a:r>
              <a:rPr lang="en-US" dirty="0"/>
              <a:t>light of ideas</a:t>
            </a:r>
          </a:p>
          <a:p>
            <a:r>
              <a:rPr lang="en-US" b="1" dirty="0"/>
              <a:t>A</a:t>
            </a:r>
            <a:r>
              <a:rPr lang="en-US" dirty="0"/>
              <a:t>ctivities: Psychomotor Agitation</a:t>
            </a:r>
          </a:p>
          <a:p>
            <a:r>
              <a:rPr lang="en-US" b="1" dirty="0"/>
              <a:t>S</a:t>
            </a:r>
            <a:r>
              <a:rPr lang="en-US" dirty="0"/>
              <a:t>leep Deficits (Decreased need for sleep)</a:t>
            </a:r>
          </a:p>
          <a:p>
            <a:r>
              <a:rPr lang="en-US" b="1" dirty="0"/>
              <a:t>T</a:t>
            </a:r>
            <a:r>
              <a:rPr lang="en-US" dirty="0"/>
              <a:t>alkativeness (Pressured sleep)</a:t>
            </a:r>
          </a:p>
          <a:p>
            <a:endParaRPr lang="en-US" dirty="0"/>
          </a:p>
          <a:p>
            <a:r>
              <a:rPr lang="en-US" b="1" dirty="0"/>
              <a:t>Elevated or expansive mood. </a:t>
            </a:r>
          </a:p>
          <a:p>
            <a:r>
              <a:rPr lang="en-US" b="1" dirty="0"/>
              <a:t>In children this often presents as significantly inappropriate or exaggerated silliness</a:t>
            </a:r>
          </a:p>
          <a:p>
            <a:r>
              <a:rPr lang="en-US" b="1" dirty="0"/>
              <a:t>Risk taking behavior</a:t>
            </a:r>
          </a:p>
        </p:txBody>
      </p:sp>
    </p:spTree>
    <p:extLst>
      <p:ext uri="{BB962C8B-B14F-4D97-AF65-F5344CB8AC3E}">
        <p14:creationId xmlns:p14="http://schemas.microsoft.com/office/powerpoint/2010/main" val="3787016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1C04D-077E-2247-8BDC-697943EFFB99}"/>
              </a:ext>
            </a:extLst>
          </p:cNvPr>
          <p:cNvSpPr>
            <a:spLocks noGrp="1"/>
          </p:cNvSpPr>
          <p:nvPr>
            <p:ph type="title"/>
          </p:nvPr>
        </p:nvSpPr>
        <p:spPr/>
        <p:txBody>
          <a:bodyPr/>
          <a:lstStyle/>
          <a:p>
            <a:r>
              <a:rPr lang="en-US" b="1" dirty="0"/>
              <a:t>Bipolar II</a:t>
            </a:r>
            <a:r>
              <a:rPr lang="en-US" dirty="0"/>
              <a:t>	</a:t>
            </a:r>
          </a:p>
        </p:txBody>
      </p:sp>
      <p:sp>
        <p:nvSpPr>
          <p:cNvPr id="3" name="Content Placeholder 2">
            <a:extLst>
              <a:ext uri="{FF2B5EF4-FFF2-40B4-BE49-F238E27FC236}">
                <a16:creationId xmlns:a16="http://schemas.microsoft.com/office/drawing/2014/main" id="{BAF3F071-7BFE-4E4E-AA78-0EF6766F6A9F}"/>
              </a:ext>
            </a:extLst>
          </p:cNvPr>
          <p:cNvSpPr>
            <a:spLocks noGrp="1"/>
          </p:cNvSpPr>
          <p:nvPr>
            <p:ph idx="1"/>
          </p:nvPr>
        </p:nvSpPr>
        <p:spPr/>
        <p:txBody>
          <a:bodyPr/>
          <a:lstStyle/>
          <a:p>
            <a:r>
              <a:rPr lang="en-US" dirty="0"/>
              <a:t>Meets full DSM criteria for hypomania or mania, including duration, and displays classic elevated mood or grandiosity</a:t>
            </a:r>
          </a:p>
          <a:p>
            <a:r>
              <a:rPr lang="en-US" dirty="0"/>
              <a:t>Meets the DSM symptom criteria for hypomania or mania, but not duration criteria, with hypomanic episodes lasting two to three days in length</a:t>
            </a:r>
          </a:p>
          <a:p>
            <a:r>
              <a:rPr lang="en-US" dirty="0"/>
              <a:t>Meets duration criteria, but episodes are characterized by instability not euphoria</a:t>
            </a:r>
          </a:p>
          <a:p>
            <a:pPr marL="0" indent="0">
              <a:buNone/>
            </a:pPr>
            <a:endParaRPr lang="en-US" dirty="0"/>
          </a:p>
          <a:p>
            <a:endParaRPr lang="en-US" dirty="0"/>
          </a:p>
        </p:txBody>
      </p:sp>
    </p:spTree>
    <p:extLst>
      <p:ext uri="{BB962C8B-B14F-4D97-AF65-F5344CB8AC3E}">
        <p14:creationId xmlns:p14="http://schemas.microsoft.com/office/powerpoint/2010/main" val="3531788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7695-701C-2747-9082-C4023758FB41}"/>
              </a:ext>
            </a:extLst>
          </p:cNvPr>
          <p:cNvSpPr>
            <a:spLocks noGrp="1"/>
          </p:cNvSpPr>
          <p:nvPr>
            <p:ph type="title"/>
          </p:nvPr>
        </p:nvSpPr>
        <p:spPr/>
        <p:txBody>
          <a:bodyPr/>
          <a:lstStyle/>
          <a:p>
            <a:r>
              <a:rPr lang="en-US" b="1" dirty="0"/>
              <a:t>Signs and Symptoms of Early-Onset Ma</a:t>
            </a:r>
            <a:r>
              <a:rPr lang="en-US" dirty="0"/>
              <a:t>nia</a:t>
            </a:r>
          </a:p>
        </p:txBody>
      </p:sp>
      <p:sp>
        <p:nvSpPr>
          <p:cNvPr id="3" name="Content Placeholder 2">
            <a:extLst>
              <a:ext uri="{FF2B5EF4-FFF2-40B4-BE49-F238E27FC236}">
                <a16:creationId xmlns:a16="http://schemas.microsoft.com/office/drawing/2014/main" id="{152AF86E-2C8E-9145-9053-1DF48ADAFE64}"/>
              </a:ext>
            </a:extLst>
          </p:cNvPr>
          <p:cNvSpPr>
            <a:spLocks noGrp="1"/>
          </p:cNvSpPr>
          <p:nvPr>
            <p:ph idx="1"/>
          </p:nvPr>
        </p:nvSpPr>
        <p:spPr/>
        <p:txBody>
          <a:bodyPr/>
          <a:lstStyle/>
          <a:p>
            <a:r>
              <a:rPr lang="en-US" dirty="0"/>
              <a:t>Chronic, not episodic</a:t>
            </a:r>
          </a:p>
          <a:p>
            <a:r>
              <a:rPr lang="en-US" dirty="0"/>
              <a:t>Mixed states commonly occur with marked dysphoria and irritability</a:t>
            </a:r>
          </a:p>
          <a:p>
            <a:r>
              <a:rPr lang="en-US" dirty="0"/>
              <a:t>Severe oppositional behavior</a:t>
            </a:r>
          </a:p>
          <a:p>
            <a:r>
              <a:rPr lang="en-US" dirty="0"/>
              <a:t>Ultrarapid cycling</a:t>
            </a:r>
          </a:p>
          <a:p>
            <a:r>
              <a:rPr lang="en-US" dirty="0"/>
              <a:t>Explosive outbursts or rage episodes </a:t>
            </a:r>
          </a:p>
        </p:txBody>
      </p:sp>
    </p:spTree>
    <p:extLst>
      <p:ext uri="{BB962C8B-B14F-4D97-AF65-F5344CB8AC3E}">
        <p14:creationId xmlns:p14="http://schemas.microsoft.com/office/powerpoint/2010/main" val="28660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301C-1673-A248-8300-878F50DD7467}"/>
              </a:ext>
            </a:extLst>
          </p:cNvPr>
          <p:cNvSpPr>
            <a:spLocks noGrp="1"/>
          </p:cNvSpPr>
          <p:nvPr>
            <p:ph type="title"/>
          </p:nvPr>
        </p:nvSpPr>
        <p:spPr/>
        <p:txBody>
          <a:bodyPr/>
          <a:lstStyle/>
          <a:p>
            <a:r>
              <a:rPr lang="en-US" b="1" dirty="0"/>
              <a:t>Bipolar Disorder and Attention-Deficit/hyperactivity Disorder (ADHD): </a:t>
            </a:r>
          </a:p>
        </p:txBody>
      </p:sp>
      <p:sp>
        <p:nvSpPr>
          <p:cNvPr id="3" name="Content Placeholder 2">
            <a:extLst>
              <a:ext uri="{FF2B5EF4-FFF2-40B4-BE49-F238E27FC236}">
                <a16:creationId xmlns:a16="http://schemas.microsoft.com/office/drawing/2014/main" id="{E94C7B40-D344-4941-8B4D-DAE33E5515E0}"/>
              </a:ext>
            </a:extLst>
          </p:cNvPr>
          <p:cNvSpPr>
            <a:spLocks noGrp="1"/>
          </p:cNvSpPr>
          <p:nvPr>
            <p:ph idx="1"/>
          </p:nvPr>
        </p:nvSpPr>
        <p:spPr/>
        <p:txBody>
          <a:bodyPr/>
          <a:lstStyle/>
          <a:p>
            <a:r>
              <a:rPr lang="en-US" dirty="0"/>
              <a:t>Irritability</a:t>
            </a:r>
          </a:p>
          <a:p>
            <a:r>
              <a:rPr lang="en-US" dirty="0"/>
              <a:t>Inattention</a:t>
            </a:r>
          </a:p>
          <a:p>
            <a:r>
              <a:rPr lang="en-US" dirty="0"/>
              <a:t>Hyperactivity</a:t>
            </a:r>
          </a:p>
          <a:p>
            <a:r>
              <a:rPr lang="en-US" dirty="0"/>
              <a:t>Impulsivity</a:t>
            </a:r>
          </a:p>
          <a:p>
            <a:r>
              <a:rPr lang="en-US" dirty="0"/>
              <a:t>High level of energy</a:t>
            </a:r>
          </a:p>
          <a:p>
            <a:r>
              <a:rPr lang="en-US" dirty="0"/>
              <a:t>Pressured speech</a:t>
            </a:r>
          </a:p>
          <a:p>
            <a:r>
              <a:rPr lang="en-US" dirty="0"/>
              <a:t>Symptoms are chronic and non episodic</a:t>
            </a:r>
          </a:p>
        </p:txBody>
      </p:sp>
    </p:spTree>
    <p:extLst>
      <p:ext uri="{BB962C8B-B14F-4D97-AF65-F5344CB8AC3E}">
        <p14:creationId xmlns:p14="http://schemas.microsoft.com/office/powerpoint/2010/main" val="3615986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DD93-65F7-8140-9CAC-A728CA1ED33C}"/>
              </a:ext>
            </a:extLst>
          </p:cNvPr>
          <p:cNvSpPr>
            <a:spLocks noGrp="1"/>
          </p:cNvSpPr>
          <p:nvPr>
            <p:ph type="title"/>
          </p:nvPr>
        </p:nvSpPr>
        <p:spPr/>
        <p:txBody>
          <a:bodyPr>
            <a:normAutofit/>
          </a:bodyPr>
          <a:lstStyle/>
          <a:p>
            <a:r>
              <a:rPr lang="en-US" dirty="0"/>
              <a:t>Symptoms Common to Bipolar Disorder but Very Rare With ADHD</a:t>
            </a:r>
          </a:p>
        </p:txBody>
      </p:sp>
      <p:sp>
        <p:nvSpPr>
          <p:cNvPr id="3" name="Content Placeholder 2">
            <a:extLst>
              <a:ext uri="{FF2B5EF4-FFF2-40B4-BE49-F238E27FC236}">
                <a16:creationId xmlns:a16="http://schemas.microsoft.com/office/drawing/2014/main" id="{319E89E6-3D1B-6F43-B014-6E383E806452}"/>
              </a:ext>
            </a:extLst>
          </p:cNvPr>
          <p:cNvSpPr>
            <a:spLocks noGrp="1"/>
          </p:cNvSpPr>
          <p:nvPr>
            <p:ph idx="1"/>
          </p:nvPr>
        </p:nvSpPr>
        <p:spPr/>
        <p:txBody>
          <a:bodyPr>
            <a:normAutofit fontScale="92500" lnSpcReduction="20000"/>
          </a:bodyPr>
          <a:lstStyle/>
          <a:p>
            <a:r>
              <a:rPr lang="en-US" dirty="0"/>
              <a:t>Decreased need for sleep without daytime fatigue</a:t>
            </a:r>
          </a:p>
          <a:p>
            <a:r>
              <a:rPr lang="en-US" dirty="0"/>
              <a:t>Intense, prolonged rage attacks (lasting 2-4 hours)</a:t>
            </a:r>
          </a:p>
          <a:p>
            <a:r>
              <a:rPr lang="en-US" dirty="0"/>
              <a:t>Hypersexuality</a:t>
            </a:r>
          </a:p>
          <a:p>
            <a:r>
              <a:rPr lang="en-US" dirty="0"/>
              <a:t>Flight of Ideas</a:t>
            </a:r>
          </a:p>
          <a:p>
            <a:r>
              <a:rPr lang="en-US" dirty="0"/>
              <a:t>Morbid nightmares</a:t>
            </a:r>
          </a:p>
          <a:p>
            <a:r>
              <a:rPr lang="en-US" dirty="0"/>
              <a:t>Psychotic symptoms</a:t>
            </a:r>
          </a:p>
          <a:p>
            <a:r>
              <a:rPr lang="en-US" dirty="0"/>
              <a:t>Family history of obvious bipolar disorder or one or more of the following in blood relatives:</a:t>
            </a:r>
          </a:p>
          <a:p>
            <a:pPr lvl="1"/>
            <a:r>
              <a:rPr lang="en-US" dirty="0"/>
              <a:t>Suicide</a:t>
            </a:r>
          </a:p>
          <a:p>
            <a:pPr lvl="1"/>
            <a:r>
              <a:rPr lang="en-US" dirty="0"/>
              <a:t>Severe alcohol or drug abuse</a:t>
            </a:r>
          </a:p>
          <a:p>
            <a:pPr lvl="1"/>
            <a:r>
              <a:rPr lang="en-US" dirty="0"/>
              <a:t>Multiple marriages</a:t>
            </a:r>
          </a:p>
          <a:p>
            <a:pPr lvl="1"/>
            <a:r>
              <a:rPr lang="en-US" dirty="0"/>
              <a:t>Tendency to start numerous businesses</a:t>
            </a:r>
          </a:p>
        </p:txBody>
      </p:sp>
    </p:spTree>
    <p:extLst>
      <p:ext uri="{BB962C8B-B14F-4D97-AF65-F5344CB8AC3E}">
        <p14:creationId xmlns:p14="http://schemas.microsoft.com/office/powerpoint/2010/main" val="2382681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E2CE8-679B-413D-9538-6163FDEC3DFD}"/>
              </a:ext>
            </a:extLst>
          </p:cNvPr>
          <p:cNvSpPr>
            <a:spLocks noGrp="1"/>
          </p:cNvSpPr>
          <p:nvPr>
            <p:ph type="title"/>
          </p:nvPr>
        </p:nvSpPr>
        <p:spPr/>
        <p:txBody>
          <a:bodyPr/>
          <a:lstStyle/>
          <a:p>
            <a:r>
              <a:rPr lang="en-US" dirty="0"/>
              <a:t>Anxiety Disorders</a:t>
            </a:r>
          </a:p>
        </p:txBody>
      </p:sp>
      <p:sp>
        <p:nvSpPr>
          <p:cNvPr id="3" name="Content Placeholder 2">
            <a:extLst>
              <a:ext uri="{FF2B5EF4-FFF2-40B4-BE49-F238E27FC236}">
                <a16:creationId xmlns:a16="http://schemas.microsoft.com/office/drawing/2014/main" id="{E4D2F9B7-34A0-40BE-AC2A-663AD92374B9}"/>
              </a:ext>
            </a:extLst>
          </p:cNvPr>
          <p:cNvSpPr>
            <a:spLocks noGrp="1"/>
          </p:cNvSpPr>
          <p:nvPr>
            <p:ph idx="1"/>
          </p:nvPr>
        </p:nvSpPr>
        <p:spPr/>
        <p:txBody>
          <a:bodyPr/>
          <a:lstStyle/>
          <a:p>
            <a:r>
              <a:rPr lang="en-US" dirty="0"/>
              <a:t>Most common  psychiatric condition in children (5-18%)</a:t>
            </a:r>
          </a:p>
          <a:p>
            <a:r>
              <a:rPr lang="en-US" dirty="0"/>
              <a:t>Causes significant academic &amp; social impairment</a:t>
            </a:r>
          </a:p>
          <a:p>
            <a:r>
              <a:rPr lang="en-US" dirty="0"/>
              <a:t>Frequently persist into Adulthood</a:t>
            </a:r>
          </a:p>
          <a:p>
            <a:r>
              <a:rPr lang="en-US" dirty="0"/>
              <a:t>Comorbid with Bipolar disorder and ADHD</a:t>
            </a:r>
          </a:p>
          <a:p>
            <a:r>
              <a:rPr lang="en-US" dirty="0"/>
              <a:t>Includes: Obsessive Compulsive Disorder; Panic Disorder; Social Anxiety Disorder; Phobias; Post Traumatic Stress Disorder; Separation Anxiety Disorder</a:t>
            </a:r>
          </a:p>
        </p:txBody>
      </p:sp>
    </p:spTree>
    <p:extLst>
      <p:ext uri="{BB962C8B-B14F-4D97-AF65-F5344CB8AC3E}">
        <p14:creationId xmlns:p14="http://schemas.microsoft.com/office/powerpoint/2010/main" val="733883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B5EB0-E602-45C4-ADED-E949AEBA6BCF}"/>
              </a:ext>
            </a:extLst>
          </p:cNvPr>
          <p:cNvSpPr>
            <a:spLocks noGrp="1"/>
          </p:cNvSpPr>
          <p:nvPr>
            <p:ph type="title"/>
          </p:nvPr>
        </p:nvSpPr>
        <p:spPr/>
        <p:txBody>
          <a:bodyPr/>
          <a:lstStyle/>
          <a:p>
            <a:r>
              <a:rPr lang="en-US" dirty="0"/>
              <a:t>Symptoms Common with Anxiety</a:t>
            </a:r>
          </a:p>
        </p:txBody>
      </p:sp>
      <p:sp>
        <p:nvSpPr>
          <p:cNvPr id="3" name="Content Placeholder 2">
            <a:extLst>
              <a:ext uri="{FF2B5EF4-FFF2-40B4-BE49-F238E27FC236}">
                <a16:creationId xmlns:a16="http://schemas.microsoft.com/office/drawing/2014/main" id="{5338E83B-B68C-472B-A99F-C968B4CFFC1A}"/>
              </a:ext>
            </a:extLst>
          </p:cNvPr>
          <p:cNvSpPr>
            <a:spLocks noGrp="1"/>
          </p:cNvSpPr>
          <p:nvPr>
            <p:ph idx="1"/>
          </p:nvPr>
        </p:nvSpPr>
        <p:spPr/>
        <p:txBody>
          <a:bodyPr/>
          <a:lstStyle/>
          <a:p>
            <a:r>
              <a:rPr lang="en-US" dirty="0"/>
              <a:t>Excessive Anxiety  and worry for more days than not for at least 6 months</a:t>
            </a:r>
          </a:p>
          <a:p>
            <a:r>
              <a:rPr lang="en-US" dirty="0"/>
              <a:t>Difficulty controlling worry</a:t>
            </a:r>
          </a:p>
          <a:p>
            <a:r>
              <a:rPr lang="en-US" dirty="0"/>
              <a:t>3 or more of the following: Restlessness/on edge; Easily fatigued; Difficulty concentrating; Irritability; Muscle tension; Sleep Disturbance</a:t>
            </a:r>
          </a:p>
          <a:p>
            <a:r>
              <a:rPr lang="en-US" dirty="0"/>
              <a:t>Symptoms cause distress or impairment in social or other important areas of functioning</a:t>
            </a:r>
          </a:p>
          <a:p>
            <a:r>
              <a:rPr lang="en-US" dirty="0"/>
              <a:t>Symptoms are not due to substance abuse or medical conditions</a:t>
            </a:r>
          </a:p>
          <a:p>
            <a:endParaRPr lang="en-US" dirty="0"/>
          </a:p>
          <a:p>
            <a:pPr lvl="1"/>
            <a:endParaRPr lang="en-US" dirty="0"/>
          </a:p>
        </p:txBody>
      </p:sp>
    </p:spTree>
    <p:extLst>
      <p:ext uri="{BB962C8B-B14F-4D97-AF65-F5344CB8AC3E}">
        <p14:creationId xmlns:p14="http://schemas.microsoft.com/office/powerpoint/2010/main" val="4189613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BD26E-AB33-4FE1-89F5-A118CDE5F1FB}"/>
              </a:ext>
            </a:extLst>
          </p:cNvPr>
          <p:cNvSpPr>
            <a:spLocks noGrp="1"/>
          </p:cNvSpPr>
          <p:nvPr>
            <p:ph type="title"/>
          </p:nvPr>
        </p:nvSpPr>
        <p:spPr/>
        <p:txBody>
          <a:bodyPr/>
          <a:lstStyle/>
          <a:p>
            <a:r>
              <a:rPr lang="en-US" dirty="0"/>
              <a:t>Obsessive-Compulsive Disorder – Presence of Obsessions and/or Compulsion</a:t>
            </a:r>
          </a:p>
        </p:txBody>
      </p:sp>
      <p:sp>
        <p:nvSpPr>
          <p:cNvPr id="3" name="Content Placeholder 2">
            <a:extLst>
              <a:ext uri="{FF2B5EF4-FFF2-40B4-BE49-F238E27FC236}">
                <a16:creationId xmlns:a16="http://schemas.microsoft.com/office/drawing/2014/main" id="{32875CF0-0F60-44F9-9A41-A7FF610D0132}"/>
              </a:ext>
            </a:extLst>
          </p:cNvPr>
          <p:cNvSpPr>
            <a:spLocks noGrp="1"/>
          </p:cNvSpPr>
          <p:nvPr>
            <p:ph idx="1"/>
          </p:nvPr>
        </p:nvSpPr>
        <p:spPr>
          <a:xfrm>
            <a:off x="838200" y="1825624"/>
            <a:ext cx="10515600" cy="4803775"/>
          </a:xfrm>
        </p:spPr>
        <p:txBody>
          <a:bodyPr/>
          <a:lstStyle/>
          <a:p>
            <a:r>
              <a:rPr lang="en-US" b="0" i="0" dirty="0">
                <a:solidFill>
                  <a:srgbClr val="000000"/>
                </a:solidFill>
                <a:effectLst/>
                <a:latin typeface="Times New Roman" panose="02020603050405020304" pitchFamily="18" charset="0"/>
              </a:rPr>
              <a:t>Recurrent and persistent thoughts, urges or images that are intrusive, unwanted, and generally cause marked anxiety or distress.</a:t>
            </a:r>
          </a:p>
          <a:p>
            <a:r>
              <a:rPr lang="en-US" b="0" i="0" dirty="0">
                <a:solidFill>
                  <a:srgbClr val="000000"/>
                </a:solidFill>
                <a:effectLst/>
                <a:latin typeface="Times New Roman" panose="02020603050405020304" pitchFamily="18" charset="0"/>
              </a:rPr>
              <a:t>Attempts to ignore / suppress thoughts, urges, or images, or to neutralize them with some thought or action (i.e., by performing a compulsion).</a:t>
            </a:r>
          </a:p>
          <a:p>
            <a:r>
              <a:rPr lang="en-US" b="0" i="0" dirty="0">
                <a:solidFill>
                  <a:srgbClr val="000000"/>
                </a:solidFill>
                <a:effectLst/>
                <a:latin typeface="Times New Roman" panose="02020603050405020304" pitchFamily="18" charset="0"/>
              </a:rPr>
              <a:t>The obsessions or compulsions are time consuming (&gt; 1hr daily) or cause clinically significant distress or impairment.</a:t>
            </a:r>
          </a:p>
          <a:p>
            <a:r>
              <a:rPr lang="en-US" dirty="0">
                <a:solidFill>
                  <a:srgbClr val="000000"/>
                </a:solidFill>
                <a:latin typeface="Times New Roman" panose="02020603050405020304" pitchFamily="18" charset="0"/>
              </a:rPr>
              <a:t>Good/Fair Insight: recognize behavior and lack of validity.</a:t>
            </a:r>
          </a:p>
          <a:p>
            <a:r>
              <a:rPr lang="en-US" dirty="0">
                <a:solidFill>
                  <a:srgbClr val="000000"/>
                </a:solidFill>
                <a:latin typeface="Times New Roman" panose="02020603050405020304" pitchFamily="18" charset="0"/>
              </a:rPr>
              <a:t>Poor Insight: Behavior &amp; beliefs are probably true.</a:t>
            </a:r>
          </a:p>
          <a:p>
            <a:r>
              <a:rPr lang="en-US" dirty="0">
                <a:solidFill>
                  <a:srgbClr val="000000"/>
                </a:solidFill>
                <a:latin typeface="Times New Roman" panose="02020603050405020304" pitchFamily="18" charset="0"/>
              </a:rPr>
              <a:t>Absent Insight: Believe behavior and beliefs are true. </a:t>
            </a:r>
            <a:endParaRPr lang="en-US" dirty="0"/>
          </a:p>
        </p:txBody>
      </p:sp>
    </p:spTree>
    <p:extLst>
      <p:ext uri="{BB962C8B-B14F-4D97-AF65-F5344CB8AC3E}">
        <p14:creationId xmlns:p14="http://schemas.microsoft.com/office/powerpoint/2010/main" val="47913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C130-9890-DD4A-9271-0F27C5632F3D}"/>
              </a:ext>
            </a:extLst>
          </p:cNvPr>
          <p:cNvSpPr>
            <a:spLocks noGrp="1"/>
          </p:cNvSpPr>
          <p:nvPr>
            <p:ph type="title"/>
          </p:nvPr>
        </p:nvSpPr>
        <p:spPr/>
        <p:txBody>
          <a:bodyPr/>
          <a:lstStyle/>
          <a:p>
            <a:pPr algn="ctr"/>
            <a:r>
              <a:rPr lang="en-US" dirty="0"/>
              <a:t>Be Careful</a:t>
            </a:r>
          </a:p>
        </p:txBody>
      </p:sp>
      <p:sp>
        <p:nvSpPr>
          <p:cNvPr id="3" name="Content Placeholder 2">
            <a:extLst>
              <a:ext uri="{FF2B5EF4-FFF2-40B4-BE49-F238E27FC236}">
                <a16:creationId xmlns:a16="http://schemas.microsoft.com/office/drawing/2014/main" id="{AF958878-788A-BC49-BBAA-6BDA3E242531}"/>
              </a:ext>
            </a:extLst>
          </p:cNvPr>
          <p:cNvSpPr>
            <a:spLocks noGrp="1"/>
          </p:cNvSpPr>
          <p:nvPr>
            <p:ph idx="1"/>
          </p:nvPr>
        </p:nvSpPr>
        <p:spPr/>
        <p:txBody>
          <a:bodyPr>
            <a:normAutofit fontScale="92500" lnSpcReduction="20000"/>
          </a:bodyPr>
          <a:lstStyle/>
          <a:p>
            <a:r>
              <a:rPr lang="en-US" dirty="0"/>
              <a:t>A Diagnosis in Kids of Bipolar Disorder is often REALLY…</a:t>
            </a:r>
          </a:p>
          <a:p>
            <a:pPr marL="0" indent="0">
              <a:buNone/>
            </a:pPr>
            <a:endParaRPr lang="en-US" dirty="0"/>
          </a:p>
          <a:p>
            <a:r>
              <a:rPr lang="en-US" dirty="0"/>
              <a:t>Attention-Deficit/Hyperactivity Disorder (ADHD)- A chronic condition including attention difficulty, hyperactivity, and impulsiveness. ADHD often begins in childhood and can persist into adulthood. It may contribute to low self-esteem, troubled relationships, and difficulty at school or work. Symptoms include limited attention and hyperactivity.</a:t>
            </a:r>
          </a:p>
          <a:p>
            <a:endParaRPr lang="en-US" dirty="0"/>
          </a:p>
          <a:p>
            <a:r>
              <a:rPr lang="en-US" dirty="0"/>
              <a:t>Oppositional Defiant Disorder- Symptoms generally begin before a child is eight years old. They include irritable mood, argumentative and defiant behavior, aggression, and vindictiveness that last more than six months and cause significant problems at home or school.</a:t>
            </a:r>
          </a:p>
          <a:p>
            <a:endParaRPr lang="en-US" dirty="0"/>
          </a:p>
          <a:p>
            <a:pPr marL="0" indent="0">
              <a:buNone/>
            </a:pPr>
            <a:endParaRPr lang="en-US" dirty="0"/>
          </a:p>
        </p:txBody>
      </p:sp>
    </p:spTree>
    <p:extLst>
      <p:ext uri="{BB962C8B-B14F-4D97-AF65-F5344CB8AC3E}">
        <p14:creationId xmlns:p14="http://schemas.microsoft.com/office/powerpoint/2010/main" val="240192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C0CC0-DB03-4FC2-88FB-90D6659C6CC9}"/>
              </a:ext>
            </a:extLst>
          </p:cNvPr>
          <p:cNvSpPr>
            <a:spLocks noGrp="1"/>
          </p:cNvSpPr>
          <p:nvPr>
            <p:ph type="title"/>
          </p:nvPr>
        </p:nvSpPr>
        <p:spPr/>
        <p:txBody>
          <a:bodyPr/>
          <a:lstStyle/>
          <a:p>
            <a:r>
              <a:rPr lang="en-US" dirty="0"/>
              <a:t>Panic Disorders</a:t>
            </a:r>
          </a:p>
        </p:txBody>
      </p:sp>
      <p:sp>
        <p:nvSpPr>
          <p:cNvPr id="3" name="Content Placeholder 2">
            <a:extLst>
              <a:ext uri="{FF2B5EF4-FFF2-40B4-BE49-F238E27FC236}">
                <a16:creationId xmlns:a16="http://schemas.microsoft.com/office/drawing/2014/main" id="{00D200E4-A2E8-444E-889C-F4DB7A9CFEFB}"/>
              </a:ext>
            </a:extLst>
          </p:cNvPr>
          <p:cNvSpPr>
            <a:spLocks noGrp="1"/>
          </p:cNvSpPr>
          <p:nvPr>
            <p:ph idx="1"/>
          </p:nvPr>
        </p:nvSpPr>
        <p:spPr>
          <a:xfrm>
            <a:off x="838200" y="1408176"/>
            <a:ext cx="10515600" cy="4768787"/>
          </a:xfrm>
        </p:spPr>
        <p:txBody>
          <a:bodyPr>
            <a:normAutofit fontScale="85000" lnSpcReduction="10000"/>
          </a:bodyPr>
          <a:lstStyle/>
          <a:p>
            <a:r>
              <a:rPr lang="en-US" b="0" i="0" dirty="0">
                <a:solidFill>
                  <a:srgbClr val="000000"/>
                </a:solidFill>
                <a:effectLst/>
                <a:latin typeface="Times New Roman" panose="02020603050405020304" pitchFamily="18" charset="0"/>
              </a:rPr>
              <a:t>A discrete period of intense fear or discomfort, in which four or more of the following symptoms developed abruptly and reached a peak within 10 minutes:</a:t>
            </a:r>
          </a:p>
          <a:p>
            <a:pPr lvl="1"/>
            <a:r>
              <a:rPr lang="en-US" dirty="0"/>
              <a:t>Palpitations, pounding heart, or accelerated heart rate</a:t>
            </a:r>
          </a:p>
          <a:p>
            <a:pPr lvl="1"/>
            <a:r>
              <a:rPr lang="en-US" dirty="0"/>
              <a:t>Sweating</a:t>
            </a:r>
          </a:p>
          <a:p>
            <a:pPr lvl="1"/>
            <a:r>
              <a:rPr lang="en-US" dirty="0"/>
              <a:t>Trembling or shaking</a:t>
            </a:r>
          </a:p>
          <a:p>
            <a:pPr lvl="1"/>
            <a:r>
              <a:rPr lang="en-US" dirty="0"/>
              <a:t>Sensations of shortness of breath or smothering</a:t>
            </a:r>
          </a:p>
          <a:p>
            <a:pPr lvl="1"/>
            <a:r>
              <a:rPr lang="en-US" dirty="0"/>
              <a:t>Feeling of choking</a:t>
            </a:r>
          </a:p>
          <a:p>
            <a:pPr lvl="1"/>
            <a:r>
              <a:rPr lang="en-US" dirty="0"/>
              <a:t>Chest pain or discomfort</a:t>
            </a:r>
          </a:p>
          <a:p>
            <a:pPr lvl="1"/>
            <a:r>
              <a:rPr lang="en-US" dirty="0"/>
              <a:t>Nausea or abdominal distress</a:t>
            </a:r>
          </a:p>
          <a:p>
            <a:pPr lvl="1"/>
            <a:r>
              <a:rPr lang="en-US" dirty="0"/>
              <a:t>Feeling dizzy, unsteady, lightheaded, or faint</a:t>
            </a:r>
          </a:p>
          <a:p>
            <a:pPr lvl="1"/>
            <a:r>
              <a:rPr lang="en-US" dirty="0"/>
              <a:t>Derealization (feelings of unreality) or depersonalization (being detached from oneself)</a:t>
            </a:r>
          </a:p>
          <a:p>
            <a:pPr lvl="1"/>
            <a:r>
              <a:rPr lang="en-US" dirty="0"/>
              <a:t>Fear of losing control or “going crazy”</a:t>
            </a:r>
          </a:p>
          <a:p>
            <a:pPr lvl="1"/>
            <a:r>
              <a:rPr lang="en-US" dirty="0"/>
              <a:t>Fear of dying</a:t>
            </a:r>
          </a:p>
          <a:p>
            <a:pPr lvl="1"/>
            <a:r>
              <a:rPr lang="en-US" dirty="0"/>
              <a:t>Paresthesia (numbness or tingling sensation)</a:t>
            </a:r>
          </a:p>
          <a:p>
            <a:pPr lvl="1"/>
            <a:r>
              <a:rPr lang="en-US" dirty="0"/>
              <a:t>Chills or hot flushes.</a:t>
            </a:r>
          </a:p>
        </p:txBody>
      </p:sp>
    </p:spTree>
    <p:extLst>
      <p:ext uri="{BB962C8B-B14F-4D97-AF65-F5344CB8AC3E}">
        <p14:creationId xmlns:p14="http://schemas.microsoft.com/office/powerpoint/2010/main" val="3191767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283C1-56B6-4A7C-A66F-ED8AFD55499D}"/>
              </a:ext>
            </a:extLst>
          </p:cNvPr>
          <p:cNvSpPr>
            <a:spLocks noGrp="1"/>
          </p:cNvSpPr>
          <p:nvPr>
            <p:ph type="title"/>
          </p:nvPr>
        </p:nvSpPr>
        <p:spPr/>
        <p:txBody>
          <a:bodyPr/>
          <a:lstStyle/>
          <a:p>
            <a:r>
              <a:rPr lang="en-US" dirty="0"/>
              <a:t>Social Anxiety Disorder</a:t>
            </a:r>
          </a:p>
        </p:txBody>
      </p:sp>
      <p:sp>
        <p:nvSpPr>
          <p:cNvPr id="3" name="Content Placeholder 2">
            <a:extLst>
              <a:ext uri="{FF2B5EF4-FFF2-40B4-BE49-F238E27FC236}">
                <a16:creationId xmlns:a16="http://schemas.microsoft.com/office/drawing/2014/main" id="{CA6638D1-08EE-43C8-B646-2572D1DA95DD}"/>
              </a:ext>
            </a:extLst>
          </p:cNvPr>
          <p:cNvSpPr>
            <a:spLocks noGrp="1"/>
          </p:cNvSpPr>
          <p:nvPr>
            <p:ph idx="1"/>
          </p:nvPr>
        </p:nvSpPr>
        <p:spPr/>
        <p:txBody>
          <a:bodyPr>
            <a:normAutofit fontScale="92500" lnSpcReduction="10000"/>
          </a:bodyPr>
          <a:lstStyle/>
          <a:p>
            <a:r>
              <a:rPr lang="en-US" dirty="0"/>
              <a:t>Marked fear or anxiety about social situations where the individual is exposed to possible scrutiny by others. </a:t>
            </a:r>
          </a:p>
          <a:p>
            <a:r>
              <a:rPr lang="en-US" dirty="0"/>
              <a:t>In children, the anxiety must occur in peer groups and is out of proportion to the actual treat</a:t>
            </a:r>
          </a:p>
          <a:p>
            <a:r>
              <a:rPr lang="en-US" dirty="0"/>
              <a:t>Fears that they will act in a way or show anxiety symptoms that will be negatively evaluated.</a:t>
            </a:r>
          </a:p>
          <a:p>
            <a:r>
              <a:rPr lang="en-US" dirty="0"/>
              <a:t>Maybe expressed in crying, tantrums, freezing, clinging, shrinking, or failing to speak in social situations.</a:t>
            </a:r>
          </a:p>
          <a:p>
            <a:r>
              <a:rPr lang="en-US" dirty="0"/>
              <a:t>Social situations cause great fear and can lead to avoidance and impairment.</a:t>
            </a:r>
          </a:p>
          <a:p>
            <a:r>
              <a:rPr lang="en-US" dirty="0"/>
              <a:t>Last longer than 6 months</a:t>
            </a:r>
          </a:p>
          <a:p>
            <a:endParaRPr lang="en-US" dirty="0"/>
          </a:p>
          <a:p>
            <a:endParaRPr lang="en-US" dirty="0"/>
          </a:p>
          <a:p>
            <a:endParaRPr lang="en-US" dirty="0"/>
          </a:p>
        </p:txBody>
      </p:sp>
    </p:spTree>
    <p:extLst>
      <p:ext uri="{BB962C8B-B14F-4D97-AF65-F5344CB8AC3E}">
        <p14:creationId xmlns:p14="http://schemas.microsoft.com/office/powerpoint/2010/main" val="3287259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6C46C-BAD7-4AB9-A6D1-AD262EA0461B}"/>
              </a:ext>
            </a:extLst>
          </p:cNvPr>
          <p:cNvSpPr>
            <a:spLocks noGrp="1"/>
          </p:cNvSpPr>
          <p:nvPr>
            <p:ph type="title"/>
          </p:nvPr>
        </p:nvSpPr>
        <p:spPr/>
        <p:txBody>
          <a:bodyPr/>
          <a:lstStyle/>
          <a:p>
            <a:r>
              <a:rPr lang="en-US" dirty="0"/>
              <a:t>Phobias</a:t>
            </a:r>
          </a:p>
        </p:txBody>
      </p:sp>
      <p:sp>
        <p:nvSpPr>
          <p:cNvPr id="3" name="Content Placeholder 2">
            <a:extLst>
              <a:ext uri="{FF2B5EF4-FFF2-40B4-BE49-F238E27FC236}">
                <a16:creationId xmlns:a16="http://schemas.microsoft.com/office/drawing/2014/main" id="{99C468C8-BF96-47D3-B9B0-3FEE63E605E0}"/>
              </a:ext>
            </a:extLst>
          </p:cNvPr>
          <p:cNvSpPr>
            <a:spLocks noGrp="1"/>
          </p:cNvSpPr>
          <p:nvPr>
            <p:ph idx="1"/>
          </p:nvPr>
        </p:nvSpPr>
        <p:spPr/>
        <p:txBody>
          <a:bodyPr>
            <a:normAutofit fontScale="70000" lnSpcReduction="20000"/>
          </a:bodyPr>
          <a:lstStyle/>
          <a:p>
            <a:r>
              <a:rPr lang="en-US" dirty="0"/>
              <a:t>A specific phobia is an intense, persistent, irrational fear of a specific object, situation, or activity, or person. Usually, the fear is proportionally greater than the actual danger or threat.</a:t>
            </a:r>
          </a:p>
          <a:p>
            <a:pPr lvl="1"/>
            <a:r>
              <a:rPr lang="en-US" dirty="0"/>
              <a:t>Provokes immediate fear or anxiety</a:t>
            </a:r>
          </a:p>
          <a:p>
            <a:pPr lvl="1"/>
            <a:r>
              <a:rPr lang="en-US" dirty="0"/>
              <a:t>Object or situation is actively avoided or endured with intense fear or anxiety</a:t>
            </a:r>
          </a:p>
          <a:p>
            <a:pPr lvl="1"/>
            <a:r>
              <a:rPr lang="en-US" dirty="0"/>
              <a:t>Impairment in social and other areas of functioning</a:t>
            </a:r>
          </a:p>
          <a:p>
            <a:r>
              <a:rPr lang="en-US" b="1" dirty="0"/>
              <a:t>acrophobia</a:t>
            </a:r>
            <a:r>
              <a:rPr lang="en-US" dirty="0"/>
              <a:t>, </a:t>
            </a:r>
            <a:r>
              <a:rPr lang="en-US" b="1" dirty="0"/>
              <a:t>fear of heights</a:t>
            </a:r>
            <a:r>
              <a:rPr lang="en-US" dirty="0"/>
              <a:t>.</a:t>
            </a:r>
          </a:p>
          <a:p>
            <a:r>
              <a:rPr lang="en-US" b="1" dirty="0"/>
              <a:t>aerophobia</a:t>
            </a:r>
            <a:r>
              <a:rPr lang="en-US" dirty="0"/>
              <a:t>, </a:t>
            </a:r>
            <a:r>
              <a:rPr lang="en-US" b="1" dirty="0"/>
              <a:t>fear of flying</a:t>
            </a:r>
            <a:r>
              <a:rPr lang="en-US" dirty="0"/>
              <a:t>.</a:t>
            </a:r>
          </a:p>
          <a:p>
            <a:r>
              <a:rPr lang="en-US" b="1" dirty="0"/>
              <a:t>arachnophobia</a:t>
            </a:r>
            <a:r>
              <a:rPr lang="en-US" dirty="0"/>
              <a:t>, fear of spiders.</a:t>
            </a:r>
          </a:p>
          <a:p>
            <a:r>
              <a:rPr lang="en-US" b="1" dirty="0"/>
              <a:t>astraphobia</a:t>
            </a:r>
            <a:r>
              <a:rPr lang="en-US" dirty="0"/>
              <a:t>, fear of thunder and lightning.</a:t>
            </a:r>
          </a:p>
          <a:p>
            <a:r>
              <a:rPr lang="en-US" b="1" dirty="0"/>
              <a:t>autophobia</a:t>
            </a:r>
            <a:r>
              <a:rPr lang="en-US" dirty="0"/>
              <a:t>, fear of being alone.</a:t>
            </a:r>
          </a:p>
          <a:p>
            <a:r>
              <a:rPr lang="en-US" b="1" dirty="0"/>
              <a:t>claustrophobia</a:t>
            </a:r>
            <a:r>
              <a:rPr lang="en-US" dirty="0"/>
              <a:t>, fear of confined or crowded spaces.</a:t>
            </a:r>
          </a:p>
          <a:p>
            <a:r>
              <a:rPr lang="en-US" b="1" dirty="0"/>
              <a:t>hemophobia</a:t>
            </a:r>
            <a:r>
              <a:rPr lang="en-US" dirty="0"/>
              <a:t>, fear of blood.</a:t>
            </a:r>
          </a:p>
          <a:p>
            <a:r>
              <a:rPr lang="en-US" b="1" dirty="0"/>
              <a:t>hydrophobia</a:t>
            </a:r>
            <a:r>
              <a:rPr lang="en-US" dirty="0"/>
              <a:t>, fear of water.</a:t>
            </a:r>
          </a:p>
        </p:txBody>
      </p:sp>
    </p:spTree>
    <p:extLst>
      <p:ext uri="{BB962C8B-B14F-4D97-AF65-F5344CB8AC3E}">
        <p14:creationId xmlns:p14="http://schemas.microsoft.com/office/powerpoint/2010/main" val="2965519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61DD-B8C0-49FA-98C1-E00A5E698EEA}"/>
              </a:ext>
            </a:extLst>
          </p:cNvPr>
          <p:cNvSpPr>
            <a:spLocks noGrp="1"/>
          </p:cNvSpPr>
          <p:nvPr>
            <p:ph type="title"/>
          </p:nvPr>
        </p:nvSpPr>
        <p:spPr/>
        <p:txBody>
          <a:bodyPr/>
          <a:lstStyle/>
          <a:p>
            <a:r>
              <a:rPr lang="en-US" dirty="0"/>
              <a:t>Post-Traumatic Stress Disorder</a:t>
            </a:r>
          </a:p>
        </p:txBody>
      </p:sp>
      <p:sp>
        <p:nvSpPr>
          <p:cNvPr id="3" name="Content Placeholder 2">
            <a:extLst>
              <a:ext uri="{FF2B5EF4-FFF2-40B4-BE49-F238E27FC236}">
                <a16:creationId xmlns:a16="http://schemas.microsoft.com/office/drawing/2014/main" id="{550D759D-A5C0-4C8D-B264-92E287B02C73}"/>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Exposure to actual or threatened death, serious injury, or sexual violence in one (or more) of the following ways:</a:t>
            </a:r>
          </a:p>
          <a:p>
            <a:pPr lvl="1"/>
            <a:r>
              <a:rPr lang="en-US" b="0" i="0" dirty="0">
                <a:solidFill>
                  <a:srgbClr val="000000"/>
                </a:solidFill>
                <a:effectLst/>
                <a:latin typeface="Times New Roman" panose="02020603050405020304" pitchFamily="18" charset="0"/>
              </a:rPr>
              <a:t>Directly experiencing traumatic event(s).</a:t>
            </a:r>
          </a:p>
          <a:p>
            <a:pPr lvl="1"/>
            <a:r>
              <a:rPr lang="en-US" b="0" i="0" dirty="0">
                <a:solidFill>
                  <a:srgbClr val="000000"/>
                </a:solidFill>
                <a:effectLst/>
                <a:latin typeface="Times New Roman" panose="02020603050405020304" pitchFamily="18" charset="0"/>
              </a:rPr>
              <a:t>Witnessing in person, the event(s) as it occurred to others.</a:t>
            </a:r>
          </a:p>
          <a:p>
            <a:pPr lvl="1"/>
            <a:r>
              <a:rPr lang="en-US" b="0" i="0" dirty="0">
                <a:solidFill>
                  <a:srgbClr val="000000"/>
                </a:solidFill>
                <a:effectLst/>
                <a:latin typeface="Times New Roman" panose="02020603050405020304" pitchFamily="18" charset="0"/>
              </a:rPr>
              <a:t>Learning of traumatic event(s) occurred to a close individual.</a:t>
            </a:r>
          </a:p>
          <a:p>
            <a:pPr lvl="1"/>
            <a:r>
              <a:rPr lang="en-US" b="0" i="0" dirty="0">
                <a:solidFill>
                  <a:srgbClr val="000000"/>
                </a:solidFill>
                <a:effectLst/>
                <a:latin typeface="Times New Roman" panose="02020603050405020304" pitchFamily="18" charset="0"/>
              </a:rPr>
              <a:t>Repeated or extreme exposure to aversive details of the traumatic event(s).</a:t>
            </a:r>
          </a:p>
          <a:p>
            <a:endParaRPr lang="en-US" dirty="0"/>
          </a:p>
        </p:txBody>
      </p:sp>
    </p:spTree>
    <p:extLst>
      <p:ext uri="{BB962C8B-B14F-4D97-AF65-F5344CB8AC3E}">
        <p14:creationId xmlns:p14="http://schemas.microsoft.com/office/powerpoint/2010/main" val="3764127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FA61-538F-49AD-B248-99A998C39B3F}"/>
              </a:ext>
            </a:extLst>
          </p:cNvPr>
          <p:cNvSpPr>
            <a:spLocks noGrp="1"/>
          </p:cNvSpPr>
          <p:nvPr>
            <p:ph type="title"/>
          </p:nvPr>
        </p:nvSpPr>
        <p:spPr/>
        <p:txBody>
          <a:bodyPr/>
          <a:lstStyle/>
          <a:p>
            <a:r>
              <a:rPr lang="en-US" dirty="0"/>
              <a:t>PTSD Symptoms:	</a:t>
            </a:r>
          </a:p>
        </p:txBody>
      </p:sp>
      <p:sp>
        <p:nvSpPr>
          <p:cNvPr id="3" name="Content Placeholder 2">
            <a:extLst>
              <a:ext uri="{FF2B5EF4-FFF2-40B4-BE49-F238E27FC236}">
                <a16:creationId xmlns:a16="http://schemas.microsoft.com/office/drawing/2014/main" id="{2FF3A634-CE7C-4EA9-98E8-1E8EAB9353AA}"/>
              </a:ext>
            </a:extLst>
          </p:cNvPr>
          <p:cNvSpPr>
            <a:spLocks noGrp="1"/>
          </p:cNvSpPr>
          <p:nvPr>
            <p:ph idx="1"/>
          </p:nvPr>
        </p:nvSpPr>
        <p:spPr>
          <a:xfrm>
            <a:off x="838200" y="1380744"/>
            <a:ext cx="10515600" cy="5184648"/>
          </a:xfrm>
        </p:spPr>
        <p:txBody>
          <a:bodyPr>
            <a:normAutofit fontScale="92500" lnSpcReduction="20000"/>
          </a:bodyPr>
          <a:lstStyle/>
          <a:p>
            <a:r>
              <a:rPr lang="en-US" dirty="0"/>
              <a:t>vivid </a:t>
            </a:r>
            <a:r>
              <a:rPr lang="en-US" u="sng" dirty="0">
                <a:hlinkClick r:id="rId2" tooltip="Flashbacks"/>
              </a:rPr>
              <a:t>flashbacks</a:t>
            </a:r>
            <a:r>
              <a:rPr lang="en-US" dirty="0"/>
              <a:t> (feeling like the trauma is happening right now)</a:t>
            </a:r>
          </a:p>
          <a:p>
            <a:r>
              <a:rPr lang="en-US" dirty="0"/>
              <a:t>intrusive thoughts or images</a:t>
            </a:r>
          </a:p>
          <a:p>
            <a:r>
              <a:rPr lang="en-US" dirty="0"/>
              <a:t>nightmares</a:t>
            </a:r>
          </a:p>
          <a:p>
            <a:r>
              <a:rPr lang="en-US" dirty="0"/>
              <a:t>intense distress at real or symbolic reminders of the trauma</a:t>
            </a:r>
          </a:p>
          <a:p>
            <a:r>
              <a:rPr lang="en-US" dirty="0"/>
              <a:t>physical sensations such as pain, sweating, nausea or trembling.</a:t>
            </a:r>
          </a:p>
          <a:p>
            <a:r>
              <a:rPr lang="en-US" dirty="0"/>
              <a:t>avoiding anything that reminds you of the trauma</a:t>
            </a:r>
          </a:p>
          <a:p>
            <a:r>
              <a:rPr lang="en-US" dirty="0"/>
              <a:t>being unable to remember details of what happened</a:t>
            </a:r>
          </a:p>
          <a:p>
            <a:r>
              <a:rPr lang="en-US" dirty="0"/>
              <a:t>feeling emotionally numb or cut off from your feelings</a:t>
            </a:r>
          </a:p>
          <a:p>
            <a:r>
              <a:rPr lang="en-US" dirty="0"/>
              <a:t>feeling physically numb or detached from your body</a:t>
            </a:r>
          </a:p>
          <a:p>
            <a:r>
              <a:rPr lang="en-US" dirty="0"/>
              <a:t>being unable to express affection</a:t>
            </a:r>
          </a:p>
          <a:p>
            <a:r>
              <a:rPr lang="en-US" dirty="0"/>
              <a:t>doing things that could be self-destructive or reckless</a:t>
            </a:r>
          </a:p>
          <a:p>
            <a:r>
              <a:rPr lang="en-US" u="sng" dirty="0">
                <a:hlinkClick r:id="rId3" tooltip="Drugs - recreational drugs &amp; alcohol"/>
              </a:rPr>
              <a:t>using alcohol or drugs</a:t>
            </a:r>
            <a:r>
              <a:rPr lang="en-US" dirty="0"/>
              <a:t> to avoid memories.</a:t>
            </a:r>
          </a:p>
          <a:p>
            <a:endParaRPr lang="en-US" dirty="0"/>
          </a:p>
        </p:txBody>
      </p:sp>
    </p:spTree>
    <p:extLst>
      <p:ext uri="{BB962C8B-B14F-4D97-AF65-F5344CB8AC3E}">
        <p14:creationId xmlns:p14="http://schemas.microsoft.com/office/powerpoint/2010/main" val="3857683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26200-BE44-44D4-9865-03E4DC796A2C}"/>
              </a:ext>
            </a:extLst>
          </p:cNvPr>
          <p:cNvSpPr>
            <a:spLocks noGrp="1"/>
          </p:cNvSpPr>
          <p:nvPr>
            <p:ph type="title"/>
          </p:nvPr>
        </p:nvSpPr>
        <p:spPr/>
        <p:txBody>
          <a:bodyPr/>
          <a:lstStyle/>
          <a:p>
            <a:r>
              <a:rPr lang="en-US" dirty="0"/>
              <a:t>Separation Anxiety Disorder</a:t>
            </a:r>
          </a:p>
        </p:txBody>
      </p:sp>
      <p:sp>
        <p:nvSpPr>
          <p:cNvPr id="3" name="Content Placeholder 2">
            <a:extLst>
              <a:ext uri="{FF2B5EF4-FFF2-40B4-BE49-F238E27FC236}">
                <a16:creationId xmlns:a16="http://schemas.microsoft.com/office/drawing/2014/main" id="{E34DF04B-6A41-4456-9992-972A78E1A4F1}"/>
              </a:ext>
            </a:extLst>
          </p:cNvPr>
          <p:cNvSpPr>
            <a:spLocks noGrp="1"/>
          </p:cNvSpPr>
          <p:nvPr>
            <p:ph idx="1"/>
          </p:nvPr>
        </p:nvSpPr>
        <p:spPr>
          <a:xfrm>
            <a:off x="838200" y="1316736"/>
            <a:ext cx="10515600" cy="4860227"/>
          </a:xfrm>
        </p:spPr>
        <p:txBody>
          <a:bodyPr>
            <a:normAutofit/>
          </a:bodyPr>
          <a:lstStyle/>
          <a:p>
            <a:r>
              <a:rPr lang="en-US" dirty="0"/>
              <a:t> Developmentally inappropriate &amp; excessive fear or anxiety concerning separation from those to whom the individual is attached, as evidenced by at least three of the following:</a:t>
            </a:r>
          </a:p>
          <a:p>
            <a:pPr lvl="1"/>
            <a:r>
              <a:rPr lang="en-US" dirty="0"/>
              <a:t> When anticipating or experiencing separation from home or from major attachment figures.</a:t>
            </a:r>
          </a:p>
          <a:p>
            <a:pPr lvl="1"/>
            <a:r>
              <a:rPr lang="en-US" dirty="0"/>
              <a:t> About losing major attachment figures or about possible harm to them, such as illness, injury, disasters, or death.</a:t>
            </a:r>
          </a:p>
          <a:p>
            <a:pPr lvl="1"/>
            <a:r>
              <a:rPr lang="en-US" b="0" i="0" dirty="0">
                <a:solidFill>
                  <a:srgbClr val="000000"/>
                </a:solidFill>
                <a:effectLst/>
                <a:latin typeface="Times New Roman" panose="02020603050405020304" pitchFamily="18" charset="0"/>
              </a:rPr>
              <a:t>About experiencing an untoward event (e.g., getting lost, being kidnapped, having an accident, becoming ill) that causes separation from a major attachment figure.</a:t>
            </a:r>
          </a:p>
          <a:p>
            <a:pPr lvl="1"/>
            <a:r>
              <a:rPr lang="en-US" b="0" i="0" dirty="0">
                <a:solidFill>
                  <a:srgbClr val="000000"/>
                </a:solidFill>
                <a:effectLst/>
                <a:latin typeface="Times New Roman" panose="02020603050405020304" pitchFamily="18" charset="0"/>
              </a:rPr>
              <a:t>Persistent reluctance or refusal to go out, away from home, to school, to work, or elsewhere because of fear of separation or to be alone or sleep away from home without being near major attachment figure.</a:t>
            </a:r>
            <a:endParaRPr lang="en-US" dirty="0"/>
          </a:p>
        </p:txBody>
      </p:sp>
    </p:spTree>
    <p:extLst>
      <p:ext uri="{BB962C8B-B14F-4D97-AF65-F5344CB8AC3E}">
        <p14:creationId xmlns:p14="http://schemas.microsoft.com/office/powerpoint/2010/main" val="2485168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13B75-2510-48E1-B442-E92D8760E732}"/>
              </a:ext>
            </a:extLst>
          </p:cNvPr>
          <p:cNvSpPr>
            <a:spLocks noGrp="1"/>
          </p:cNvSpPr>
          <p:nvPr>
            <p:ph type="title"/>
          </p:nvPr>
        </p:nvSpPr>
        <p:spPr/>
        <p:txBody>
          <a:bodyPr/>
          <a:lstStyle/>
          <a:p>
            <a:r>
              <a:rPr lang="en-US" dirty="0"/>
              <a:t>Attention-Deficit/Hyperactivity Disorder </a:t>
            </a:r>
          </a:p>
        </p:txBody>
      </p:sp>
      <p:sp>
        <p:nvSpPr>
          <p:cNvPr id="3" name="Content Placeholder 2">
            <a:extLst>
              <a:ext uri="{FF2B5EF4-FFF2-40B4-BE49-F238E27FC236}">
                <a16:creationId xmlns:a16="http://schemas.microsoft.com/office/drawing/2014/main" id="{77F3F0F6-0BEB-4869-876C-6BA2D209C79E}"/>
              </a:ext>
            </a:extLst>
          </p:cNvPr>
          <p:cNvSpPr>
            <a:spLocks noGrp="1"/>
          </p:cNvSpPr>
          <p:nvPr>
            <p:ph idx="1"/>
          </p:nvPr>
        </p:nvSpPr>
        <p:spPr/>
        <p:txBody>
          <a:bodyPr>
            <a:normAutofit/>
          </a:bodyPr>
          <a:lstStyle/>
          <a:p>
            <a:r>
              <a:rPr lang="en-US" dirty="0"/>
              <a:t>Affects approximately 5 to 7 percent of children.</a:t>
            </a:r>
          </a:p>
          <a:p>
            <a:r>
              <a:rPr lang="en-US" dirty="0"/>
              <a:t>As they mature neurologically, most teenagers with ADHD experience a noticeable reduction in motoric restlessness or hyperactivity, but the core symptoms of ADHD (impulsivity, impaired attention, and lack of intrinsic motivation) continue into adulthood. </a:t>
            </a:r>
          </a:p>
          <a:p>
            <a:r>
              <a:rPr lang="en-US" dirty="0"/>
              <a:t>Most experts agree that about 40 percent of chil­dren with ADHD completely outgrow the disorder by early adulthood (likely due to the ongoing maturation of the prefrontal lobes. </a:t>
            </a:r>
          </a:p>
          <a:p>
            <a:r>
              <a:rPr lang="en-US" dirty="0"/>
              <a:t>60 percent experience ongoing symptoms throughout life</a:t>
            </a:r>
          </a:p>
        </p:txBody>
      </p:sp>
    </p:spTree>
    <p:extLst>
      <p:ext uri="{BB962C8B-B14F-4D97-AF65-F5344CB8AC3E}">
        <p14:creationId xmlns:p14="http://schemas.microsoft.com/office/powerpoint/2010/main" val="2923561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4C76F-1FC0-44E8-BA3B-9A87F1FDF98D}"/>
              </a:ext>
            </a:extLst>
          </p:cNvPr>
          <p:cNvSpPr>
            <a:spLocks noGrp="1"/>
          </p:cNvSpPr>
          <p:nvPr>
            <p:ph type="title"/>
          </p:nvPr>
        </p:nvSpPr>
        <p:spPr/>
        <p:txBody>
          <a:bodyPr>
            <a:normAutofit/>
          </a:bodyPr>
          <a:lstStyle/>
          <a:p>
            <a:r>
              <a:rPr lang="en-US" dirty="0"/>
              <a:t>Differential Diagnosis of Childhood-Onset Psychiatric Disorders Presenting with ADHD</a:t>
            </a:r>
          </a:p>
        </p:txBody>
      </p:sp>
      <p:sp>
        <p:nvSpPr>
          <p:cNvPr id="3" name="Content Placeholder 2">
            <a:extLst>
              <a:ext uri="{FF2B5EF4-FFF2-40B4-BE49-F238E27FC236}">
                <a16:creationId xmlns:a16="http://schemas.microsoft.com/office/drawing/2014/main" id="{07DCF385-5B9C-4384-AF4A-ADD55F93F57C}"/>
              </a:ext>
            </a:extLst>
          </p:cNvPr>
          <p:cNvSpPr>
            <a:spLocks noGrp="1"/>
          </p:cNvSpPr>
          <p:nvPr>
            <p:ph idx="1"/>
          </p:nvPr>
        </p:nvSpPr>
        <p:spPr/>
        <p:txBody>
          <a:bodyPr>
            <a:normAutofit fontScale="85000" lnSpcReduction="20000"/>
          </a:bodyPr>
          <a:lstStyle/>
          <a:p>
            <a:r>
              <a:rPr lang="en-US" dirty="0"/>
              <a:t>Diffuse brain damage (such as that commonly seen in fetal alcohol syndrome, following a head injury, and so on).</a:t>
            </a:r>
          </a:p>
          <a:p>
            <a:r>
              <a:rPr lang="en-US" dirty="0"/>
              <a:t>Anxiety Disorders</a:t>
            </a:r>
          </a:p>
          <a:p>
            <a:r>
              <a:rPr lang="en-US" dirty="0"/>
              <a:t>Agitated depression </a:t>
            </a:r>
          </a:p>
          <a:p>
            <a:r>
              <a:rPr lang="en-US" dirty="0"/>
              <a:t>Attachment disorders </a:t>
            </a:r>
          </a:p>
          <a:p>
            <a:r>
              <a:rPr lang="en-US" dirty="0"/>
              <a:t>Situational stress Post-traumatic stress disorder</a:t>
            </a:r>
          </a:p>
          <a:p>
            <a:r>
              <a:rPr lang="en-US" dirty="0"/>
              <a:t>Bipolar mania or hypomania</a:t>
            </a:r>
          </a:p>
          <a:p>
            <a:r>
              <a:rPr lang="en-US" dirty="0"/>
              <a:t>Pre-psychotic conditions </a:t>
            </a:r>
          </a:p>
          <a:p>
            <a:r>
              <a:rPr lang="en-US" dirty="0"/>
              <a:t>Impaired affect regulation  with severe early abuse or neglect </a:t>
            </a:r>
          </a:p>
          <a:p>
            <a:r>
              <a:rPr lang="en-US" dirty="0"/>
              <a:t>Substance use disorders </a:t>
            </a:r>
          </a:p>
          <a:p>
            <a:r>
              <a:rPr lang="en-US" dirty="0"/>
              <a:t>Boredom (especially likely 111 bright children who are academically under stimulated) </a:t>
            </a:r>
          </a:p>
        </p:txBody>
      </p:sp>
    </p:spTree>
    <p:extLst>
      <p:ext uri="{BB962C8B-B14F-4D97-AF65-F5344CB8AC3E}">
        <p14:creationId xmlns:p14="http://schemas.microsoft.com/office/powerpoint/2010/main" val="548675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CE8BF-4FBD-4681-A91C-A99396692CC9}"/>
              </a:ext>
            </a:extLst>
          </p:cNvPr>
          <p:cNvSpPr>
            <a:spLocks noGrp="1"/>
          </p:cNvSpPr>
          <p:nvPr>
            <p:ph type="title"/>
          </p:nvPr>
        </p:nvSpPr>
        <p:spPr/>
        <p:txBody>
          <a:bodyPr/>
          <a:lstStyle/>
          <a:p>
            <a:r>
              <a:rPr lang="en-US" dirty="0"/>
              <a:t>Autism Spectrum Disorder</a:t>
            </a:r>
          </a:p>
        </p:txBody>
      </p:sp>
      <p:sp>
        <p:nvSpPr>
          <p:cNvPr id="3" name="Content Placeholder 2">
            <a:extLst>
              <a:ext uri="{FF2B5EF4-FFF2-40B4-BE49-F238E27FC236}">
                <a16:creationId xmlns:a16="http://schemas.microsoft.com/office/drawing/2014/main" id="{3542441A-0E1E-44BF-9A1D-69B802F69647}"/>
              </a:ext>
            </a:extLst>
          </p:cNvPr>
          <p:cNvSpPr>
            <a:spLocks noGrp="1"/>
          </p:cNvSpPr>
          <p:nvPr>
            <p:ph idx="1"/>
          </p:nvPr>
        </p:nvSpPr>
        <p:spPr>
          <a:xfrm>
            <a:off x="838200" y="1453896"/>
            <a:ext cx="10515600" cy="4723067"/>
          </a:xfrm>
        </p:spPr>
        <p:txBody>
          <a:bodyPr>
            <a:normAutofit fontScale="92500" lnSpcReduction="20000"/>
          </a:bodyPr>
          <a:lstStyle/>
          <a:p>
            <a:r>
              <a:rPr lang="en-US" dirty="0"/>
              <a:t>Significant impairment in social interactions and communications</a:t>
            </a:r>
          </a:p>
          <a:p>
            <a:pPr lvl="1"/>
            <a:r>
              <a:rPr lang="en-US" dirty="0"/>
              <a:t>Impairment in the use of nonverbal behaviors such as facial expression </a:t>
            </a:r>
          </a:p>
          <a:p>
            <a:pPr lvl="1"/>
            <a:r>
              <a:rPr lang="en-US" dirty="0"/>
              <a:t>Failure to develop peer relationships appropriate to age </a:t>
            </a:r>
          </a:p>
          <a:p>
            <a:pPr lvl="1"/>
            <a:r>
              <a:rPr lang="en-US" dirty="0"/>
              <a:t>A lack of spontaneous seeking to share interests with others</a:t>
            </a:r>
          </a:p>
          <a:p>
            <a:pPr lvl="1"/>
            <a:r>
              <a:rPr lang="en-US" dirty="0"/>
              <a:t>Delayed or absent development of spoken language </a:t>
            </a:r>
          </a:p>
          <a:p>
            <a:pPr lvl="1"/>
            <a:r>
              <a:rPr lang="en-US" dirty="0"/>
              <a:t>In individuals with adequate speech, impaired ability to converse with others </a:t>
            </a:r>
          </a:p>
          <a:p>
            <a:pPr lvl="1"/>
            <a:r>
              <a:rPr lang="en-US" dirty="0"/>
              <a:t>Use of language in stereotyped or idiosyncratic ways </a:t>
            </a:r>
          </a:p>
          <a:p>
            <a:pPr lvl="1"/>
            <a:r>
              <a:rPr lang="en-US" dirty="0"/>
              <a:t>Lack of make-believe play or imitative play appropriate to age</a:t>
            </a:r>
          </a:p>
          <a:p>
            <a:r>
              <a:rPr lang="en-US" dirty="0"/>
              <a:t>Patterns of interests and activities:</a:t>
            </a:r>
          </a:p>
          <a:p>
            <a:pPr lvl="1"/>
            <a:r>
              <a:rPr lang="en-US" dirty="0"/>
              <a:t>Intense preoccupation with one or more stereotyped and restricted patterns of interest</a:t>
            </a:r>
          </a:p>
          <a:p>
            <a:pPr lvl="1"/>
            <a:r>
              <a:rPr lang="en-US" dirty="0"/>
              <a:t>Rigid adherence to nonfunctional routines or rituals</a:t>
            </a:r>
          </a:p>
          <a:p>
            <a:pPr lvl="1"/>
            <a:r>
              <a:rPr lang="en-US" dirty="0"/>
              <a:t>Stereotyped and repetitive motor mannerisms </a:t>
            </a:r>
          </a:p>
          <a:p>
            <a:pPr lvl="1"/>
            <a:r>
              <a:rPr lang="en-US" dirty="0"/>
              <a:t>Intense preoccupation with parts of objects </a:t>
            </a:r>
          </a:p>
        </p:txBody>
      </p:sp>
    </p:spTree>
    <p:extLst>
      <p:ext uri="{BB962C8B-B14F-4D97-AF65-F5344CB8AC3E}">
        <p14:creationId xmlns:p14="http://schemas.microsoft.com/office/powerpoint/2010/main" val="3097630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B9C98-869E-426A-B05A-2B1A5B1E697E}"/>
              </a:ext>
            </a:extLst>
          </p:cNvPr>
          <p:cNvSpPr>
            <a:spLocks noGrp="1"/>
          </p:cNvSpPr>
          <p:nvPr>
            <p:ph type="title"/>
          </p:nvPr>
        </p:nvSpPr>
        <p:spPr/>
        <p:txBody>
          <a:bodyPr/>
          <a:lstStyle/>
          <a:p>
            <a:r>
              <a:rPr lang="en-US" dirty="0"/>
              <a:t>Autism Spectrum Disorders – Asperger’s</a:t>
            </a:r>
          </a:p>
        </p:txBody>
      </p:sp>
      <p:sp>
        <p:nvSpPr>
          <p:cNvPr id="3" name="Content Placeholder 2">
            <a:extLst>
              <a:ext uri="{FF2B5EF4-FFF2-40B4-BE49-F238E27FC236}">
                <a16:creationId xmlns:a16="http://schemas.microsoft.com/office/drawing/2014/main" id="{D0725B65-7D37-4DCB-92BF-99EE7FBB0353}"/>
              </a:ext>
            </a:extLst>
          </p:cNvPr>
          <p:cNvSpPr>
            <a:spLocks noGrp="1"/>
          </p:cNvSpPr>
          <p:nvPr>
            <p:ph idx="1"/>
          </p:nvPr>
        </p:nvSpPr>
        <p:spPr/>
        <p:txBody>
          <a:bodyPr/>
          <a:lstStyle/>
          <a:p>
            <a:r>
              <a:rPr lang="en-US" dirty="0"/>
              <a:t>Impairment in social relationships and repetitive and stereotyped patterns of behavior, but minimal delay in language develop­ment.</a:t>
            </a:r>
          </a:p>
          <a:p>
            <a:r>
              <a:rPr lang="en-US" dirty="0"/>
              <a:t> People with Asperger's are interested in social relationships but are socially clumsy and insensitive. </a:t>
            </a:r>
          </a:p>
          <a:p>
            <a:r>
              <a:rPr lang="en-US" dirty="0"/>
              <a:t>Distinguishing between high-function­ing autism and Asperger's can be difficult. </a:t>
            </a:r>
          </a:p>
        </p:txBody>
      </p:sp>
    </p:spTree>
    <p:extLst>
      <p:ext uri="{BB962C8B-B14F-4D97-AF65-F5344CB8AC3E}">
        <p14:creationId xmlns:p14="http://schemas.microsoft.com/office/powerpoint/2010/main" val="33411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94C49-8ABB-CB41-A034-23E021BDD95D}"/>
              </a:ext>
            </a:extLst>
          </p:cNvPr>
          <p:cNvSpPr>
            <a:spLocks noGrp="1"/>
          </p:cNvSpPr>
          <p:nvPr>
            <p:ph type="title"/>
          </p:nvPr>
        </p:nvSpPr>
        <p:spPr/>
        <p:txBody>
          <a:bodyPr/>
          <a:lstStyle/>
          <a:p>
            <a:pPr algn="ctr"/>
            <a:r>
              <a:rPr lang="en-US" dirty="0"/>
              <a:t>Bipolar Disorder</a:t>
            </a:r>
          </a:p>
        </p:txBody>
      </p:sp>
      <p:sp>
        <p:nvSpPr>
          <p:cNvPr id="3" name="Content Placeholder 2">
            <a:extLst>
              <a:ext uri="{FF2B5EF4-FFF2-40B4-BE49-F238E27FC236}">
                <a16:creationId xmlns:a16="http://schemas.microsoft.com/office/drawing/2014/main" id="{902C9E79-2F32-AC46-8AF8-23AC64836287}"/>
              </a:ext>
            </a:extLst>
          </p:cNvPr>
          <p:cNvSpPr>
            <a:spLocks noGrp="1"/>
          </p:cNvSpPr>
          <p:nvPr>
            <p:ph idx="1"/>
          </p:nvPr>
        </p:nvSpPr>
        <p:spPr/>
        <p:txBody>
          <a:bodyPr/>
          <a:lstStyle/>
          <a:p>
            <a:pPr marL="0" indent="0">
              <a:buNone/>
            </a:pPr>
            <a:r>
              <a:rPr lang="en-US" dirty="0"/>
              <a:t>Since the mid 1990’s, the diagnosis of bipolar disorder has increased significantly; two-fold among adults, four-fold among adolescents, and forty-fold with children (Moreno et al., 2007). There is general agreement among mood-disorder experts that this has become the diagnosis du jour and most of these children do not have true bipolar disorder. According to renowned child psychiatrist John Walkup most children with emotional problems “wiggle, squiggle and can’t pay attention.” Mood instability is a hallmark symptom of many psychiatric disorders and does not automatically imply a diagnosis of bipolar disorder.</a:t>
            </a:r>
          </a:p>
        </p:txBody>
      </p:sp>
    </p:spTree>
    <p:extLst>
      <p:ext uri="{BB962C8B-B14F-4D97-AF65-F5344CB8AC3E}">
        <p14:creationId xmlns:p14="http://schemas.microsoft.com/office/powerpoint/2010/main" val="622148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2695-52AA-4175-A532-8F4CAD4109C6}"/>
              </a:ext>
            </a:extLst>
          </p:cNvPr>
          <p:cNvSpPr>
            <a:spLocks noGrp="1"/>
          </p:cNvSpPr>
          <p:nvPr>
            <p:ph type="title"/>
          </p:nvPr>
        </p:nvSpPr>
        <p:spPr/>
        <p:txBody>
          <a:bodyPr/>
          <a:lstStyle/>
          <a:p>
            <a:r>
              <a:rPr lang="en-US" dirty="0"/>
              <a:t>Asperger’s Disorder Diagnostic Features</a:t>
            </a:r>
          </a:p>
        </p:txBody>
      </p:sp>
      <p:sp>
        <p:nvSpPr>
          <p:cNvPr id="3" name="Content Placeholder 2">
            <a:extLst>
              <a:ext uri="{FF2B5EF4-FFF2-40B4-BE49-F238E27FC236}">
                <a16:creationId xmlns:a16="http://schemas.microsoft.com/office/drawing/2014/main" id="{3F1E1BC2-ED3B-4C15-8D6D-C355AF913DEF}"/>
              </a:ext>
            </a:extLst>
          </p:cNvPr>
          <p:cNvSpPr>
            <a:spLocks noGrp="1"/>
          </p:cNvSpPr>
          <p:nvPr>
            <p:ph idx="1"/>
          </p:nvPr>
        </p:nvSpPr>
        <p:spPr>
          <a:xfrm>
            <a:off x="838200" y="1490472"/>
            <a:ext cx="10515600" cy="4864608"/>
          </a:xfrm>
        </p:spPr>
        <p:txBody>
          <a:bodyPr>
            <a:normAutofit fontScale="92500" lnSpcReduction="10000"/>
          </a:bodyPr>
          <a:lstStyle/>
          <a:p>
            <a:r>
              <a:rPr lang="en-US" dirty="0"/>
              <a:t>Qualitative impairment in social interaction with 2 of the following:</a:t>
            </a:r>
          </a:p>
          <a:p>
            <a:pPr lvl="1"/>
            <a:r>
              <a:rPr lang="en-US" dirty="0"/>
              <a:t>Impairment in the use of nonverbal behaviors such as expression. </a:t>
            </a:r>
          </a:p>
          <a:p>
            <a:pPr lvl="1"/>
            <a:r>
              <a:rPr lang="en-US" dirty="0"/>
              <a:t>Failure to develop peer </a:t>
            </a:r>
            <a:r>
              <a:rPr lang="en-US" b="1" dirty="0"/>
              <a:t>relationships</a:t>
            </a:r>
            <a:r>
              <a:rPr lang="en-US" dirty="0"/>
              <a:t> appropriate to age.</a:t>
            </a:r>
          </a:p>
          <a:p>
            <a:pPr lvl="1"/>
            <a:r>
              <a:rPr lang="en-US" dirty="0"/>
              <a:t>Lack of spontaneous seeking to share interests with other people.</a:t>
            </a:r>
          </a:p>
          <a:p>
            <a:pPr lvl="1"/>
            <a:r>
              <a:rPr lang="en-US" dirty="0"/>
              <a:t>Lack of social or emotional reciprocity. </a:t>
            </a:r>
          </a:p>
          <a:p>
            <a:r>
              <a:rPr lang="en-US" dirty="0"/>
              <a:t>Stereotyped patterns of interests and activities as shown by the following:</a:t>
            </a:r>
          </a:p>
          <a:p>
            <a:pPr lvl="1"/>
            <a:r>
              <a:rPr lang="en-US" dirty="0"/>
              <a:t>Intense preoccupation with one or more stereotyped and restricted patterns of interest </a:t>
            </a:r>
          </a:p>
          <a:p>
            <a:pPr lvl="1"/>
            <a:r>
              <a:rPr lang="en-US" b="1" dirty="0"/>
              <a:t>Rigid </a:t>
            </a:r>
            <a:r>
              <a:rPr lang="en-US" dirty="0"/>
              <a:t>adherence to nonfunctional routines or ritual</a:t>
            </a:r>
          </a:p>
          <a:p>
            <a:pPr lvl="1"/>
            <a:r>
              <a:rPr lang="en-US" dirty="0"/>
              <a:t>Stereotyped and repetitive motor mannerisms </a:t>
            </a:r>
          </a:p>
          <a:p>
            <a:pPr lvl="1"/>
            <a:r>
              <a:rPr lang="en-US" dirty="0"/>
              <a:t>Clinically significant impairment in social occupational, or other important areas of functioning.</a:t>
            </a:r>
          </a:p>
          <a:p>
            <a:r>
              <a:rPr lang="en-US" dirty="0"/>
              <a:t>* NO Significant delay in language is seen.</a:t>
            </a:r>
          </a:p>
          <a:p>
            <a:endParaRPr lang="en-US" dirty="0"/>
          </a:p>
        </p:txBody>
      </p:sp>
    </p:spTree>
    <p:extLst>
      <p:ext uri="{BB962C8B-B14F-4D97-AF65-F5344CB8AC3E}">
        <p14:creationId xmlns:p14="http://schemas.microsoft.com/office/powerpoint/2010/main" val="1302555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DF727-A14B-4092-AB46-6865F7C36FB1}"/>
              </a:ext>
            </a:extLst>
          </p:cNvPr>
          <p:cNvSpPr>
            <a:spLocks noGrp="1"/>
          </p:cNvSpPr>
          <p:nvPr>
            <p:ph type="title"/>
          </p:nvPr>
        </p:nvSpPr>
        <p:spPr/>
        <p:txBody>
          <a:bodyPr/>
          <a:lstStyle/>
          <a:p>
            <a:r>
              <a:rPr lang="en-US" dirty="0"/>
              <a:t>Autism Spectrum Disorders – Rett’s</a:t>
            </a:r>
          </a:p>
        </p:txBody>
      </p:sp>
      <p:sp>
        <p:nvSpPr>
          <p:cNvPr id="3" name="Content Placeholder 2">
            <a:extLst>
              <a:ext uri="{FF2B5EF4-FFF2-40B4-BE49-F238E27FC236}">
                <a16:creationId xmlns:a16="http://schemas.microsoft.com/office/drawing/2014/main" id="{84C0156E-2653-4959-8E96-C872833C612F}"/>
              </a:ext>
            </a:extLst>
          </p:cNvPr>
          <p:cNvSpPr>
            <a:spLocks noGrp="1"/>
          </p:cNvSpPr>
          <p:nvPr>
            <p:ph idx="1"/>
          </p:nvPr>
        </p:nvSpPr>
        <p:spPr/>
        <p:txBody>
          <a:bodyPr>
            <a:normAutofit fontScale="92500" lnSpcReduction="20000"/>
          </a:bodyPr>
          <a:lstStyle/>
          <a:p>
            <a:r>
              <a:rPr lang="en-US" dirty="0"/>
              <a:t>A condition characterized by its developmental course and development of neurological &amp; behavioral symptoms.</a:t>
            </a:r>
          </a:p>
          <a:p>
            <a:r>
              <a:rPr lang="en-US" dirty="0"/>
              <a:t>Predominately seen in </a:t>
            </a:r>
            <a:r>
              <a:rPr lang="en-US" b="1" dirty="0"/>
              <a:t>females</a:t>
            </a:r>
            <a:r>
              <a:rPr lang="en-US" dirty="0"/>
              <a:t>.</a:t>
            </a:r>
          </a:p>
          <a:p>
            <a:r>
              <a:rPr lang="en-US" dirty="0"/>
              <a:t>All experience:</a:t>
            </a:r>
          </a:p>
          <a:p>
            <a:pPr lvl="1"/>
            <a:r>
              <a:rPr lang="en-US" dirty="0"/>
              <a:t>Apparently normal prenatal and perinatal development,</a:t>
            </a:r>
          </a:p>
          <a:p>
            <a:pPr lvl="1"/>
            <a:r>
              <a:rPr lang="en-US" dirty="0"/>
              <a:t>Apparently normal psychomotor development through the first 5 months after birth.</a:t>
            </a:r>
          </a:p>
          <a:p>
            <a:pPr lvl="1"/>
            <a:r>
              <a:rPr lang="en-US" dirty="0"/>
              <a:t>Normal head circumference at birth.</a:t>
            </a:r>
          </a:p>
          <a:p>
            <a:r>
              <a:rPr lang="en-US" dirty="0"/>
              <a:t>After period of normal development:</a:t>
            </a:r>
          </a:p>
          <a:p>
            <a:pPr lvl="1"/>
            <a:r>
              <a:rPr lang="en-US" dirty="0"/>
              <a:t>Reduced head growth between 5 – 48 months</a:t>
            </a:r>
          </a:p>
          <a:p>
            <a:pPr lvl="1"/>
            <a:r>
              <a:rPr lang="en-US" dirty="0"/>
              <a:t>Loss of previously developed hand skills between 5 and 30 months</a:t>
            </a:r>
          </a:p>
          <a:p>
            <a:pPr lvl="1"/>
            <a:r>
              <a:rPr lang="en-US" dirty="0"/>
              <a:t>Loss of social engagement</a:t>
            </a:r>
          </a:p>
          <a:p>
            <a:pPr lvl="1"/>
            <a:r>
              <a:rPr lang="en-US" dirty="0"/>
              <a:t>Development of poorly coordinated gate or trunk movements.</a:t>
            </a:r>
          </a:p>
          <a:p>
            <a:pPr lvl="1"/>
            <a:r>
              <a:rPr lang="en-US" dirty="0"/>
              <a:t>Severely impaired language development.</a:t>
            </a:r>
          </a:p>
        </p:txBody>
      </p:sp>
    </p:spTree>
    <p:extLst>
      <p:ext uri="{BB962C8B-B14F-4D97-AF65-F5344CB8AC3E}">
        <p14:creationId xmlns:p14="http://schemas.microsoft.com/office/powerpoint/2010/main" val="1772051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7B882-D2FF-45C0-B4CA-F502F95AE2E2}"/>
              </a:ext>
            </a:extLst>
          </p:cNvPr>
          <p:cNvSpPr>
            <a:spLocks noGrp="1"/>
          </p:cNvSpPr>
          <p:nvPr>
            <p:ph type="title"/>
          </p:nvPr>
        </p:nvSpPr>
        <p:spPr/>
        <p:txBody>
          <a:bodyPr/>
          <a:lstStyle/>
          <a:p>
            <a:r>
              <a:rPr lang="en-US" dirty="0"/>
              <a:t>Autism Spectrum Disorders - Childhood Disintegrative Disorder (Heller’s Syndrome)</a:t>
            </a:r>
          </a:p>
        </p:txBody>
      </p:sp>
      <p:sp>
        <p:nvSpPr>
          <p:cNvPr id="3" name="Content Placeholder 2">
            <a:extLst>
              <a:ext uri="{FF2B5EF4-FFF2-40B4-BE49-F238E27FC236}">
                <a16:creationId xmlns:a16="http://schemas.microsoft.com/office/drawing/2014/main" id="{AC26D61F-BE80-42A6-930B-2BC959CDA6AB}"/>
              </a:ext>
            </a:extLst>
          </p:cNvPr>
          <p:cNvSpPr>
            <a:spLocks noGrp="1"/>
          </p:cNvSpPr>
          <p:nvPr>
            <p:ph idx="1"/>
          </p:nvPr>
        </p:nvSpPr>
        <p:spPr/>
        <p:txBody>
          <a:bodyPr/>
          <a:lstStyle/>
          <a:p>
            <a:r>
              <a:rPr lang="en-US" dirty="0"/>
              <a:t>Normal Development until at least 3 or 4 years.</a:t>
            </a:r>
          </a:p>
          <a:p>
            <a:r>
              <a:rPr lang="en-US" dirty="0"/>
              <a:t>Deteriorate over a period of weeks or months,</a:t>
            </a:r>
          </a:p>
          <a:p>
            <a:r>
              <a:rPr lang="en-US" dirty="0"/>
              <a:t>Significant los of language ability, social skills, intellectual functioning, and bowel or bladder control.</a:t>
            </a:r>
          </a:p>
          <a:p>
            <a:r>
              <a:rPr lang="en-US" dirty="0"/>
              <a:t>After a period of deterioration, they stabilize and do not show further loss of function</a:t>
            </a:r>
          </a:p>
          <a:p>
            <a:r>
              <a:rPr lang="en-US" dirty="0"/>
              <a:t>Predominantly seen in </a:t>
            </a:r>
            <a:r>
              <a:rPr lang="en-US" b="1" dirty="0"/>
              <a:t>Males</a:t>
            </a:r>
            <a:r>
              <a:rPr lang="en-US" dirty="0"/>
              <a:t>.</a:t>
            </a:r>
          </a:p>
          <a:p>
            <a:endParaRPr lang="en-US" dirty="0"/>
          </a:p>
        </p:txBody>
      </p:sp>
    </p:spTree>
    <p:extLst>
      <p:ext uri="{BB962C8B-B14F-4D97-AF65-F5344CB8AC3E}">
        <p14:creationId xmlns:p14="http://schemas.microsoft.com/office/powerpoint/2010/main" val="1142021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CBB4A-5C05-4551-99A3-10C4C6793BF0}"/>
              </a:ext>
            </a:extLst>
          </p:cNvPr>
          <p:cNvSpPr>
            <a:spLocks noGrp="1"/>
          </p:cNvSpPr>
          <p:nvPr>
            <p:ph type="title"/>
          </p:nvPr>
        </p:nvSpPr>
        <p:spPr/>
        <p:txBody>
          <a:bodyPr>
            <a:normAutofit/>
          </a:bodyPr>
          <a:lstStyle/>
          <a:p>
            <a:r>
              <a:rPr lang="en-US" dirty="0"/>
              <a:t>Autism Spectrum Disorders -  Reactive Attachment</a:t>
            </a:r>
          </a:p>
        </p:txBody>
      </p:sp>
      <p:sp>
        <p:nvSpPr>
          <p:cNvPr id="3" name="Content Placeholder 2">
            <a:extLst>
              <a:ext uri="{FF2B5EF4-FFF2-40B4-BE49-F238E27FC236}">
                <a16:creationId xmlns:a16="http://schemas.microsoft.com/office/drawing/2014/main" id="{A60EF70E-3496-4B6F-96F4-9A023836DA7E}"/>
              </a:ext>
            </a:extLst>
          </p:cNvPr>
          <p:cNvSpPr>
            <a:spLocks noGrp="1"/>
          </p:cNvSpPr>
          <p:nvPr>
            <p:ph idx="1"/>
          </p:nvPr>
        </p:nvSpPr>
        <p:spPr/>
        <p:txBody>
          <a:bodyPr/>
          <a:lstStyle/>
          <a:p>
            <a:r>
              <a:rPr lang="en-US" dirty="0"/>
              <a:t>Disorder of infancy or childhood.</a:t>
            </a:r>
          </a:p>
          <a:p>
            <a:r>
              <a:rPr lang="en-US" dirty="0"/>
              <a:t>Not considered to be a neurodevelopmental disorder.</a:t>
            </a:r>
          </a:p>
          <a:p>
            <a:r>
              <a:rPr lang="en-US" dirty="0"/>
              <a:t>Presumed developed as a response to early neglect.</a:t>
            </a:r>
          </a:p>
          <a:p>
            <a:r>
              <a:rPr lang="en-US" dirty="0"/>
              <a:t>Withdrawal from caregivers</a:t>
            </a:r>
          </a:p>
          <a:p>
            <a:r>
              <a:rPr lang="en-US" dirty="0"/>
              <a:t>Little expression of positive feeling</a:t>
            </a:r>
          </a:p>
          <a:p>
            <a:r>
              <a:rPr lang="en-US" dirty="0"/>
              <a:t>Unexplained intense emotional reactions such as irritability, sadness, or fearfulness</a:t>
            </a:r>
          </a:p>
          <a:p>
            <a:r>
              <a:rPr lang="en-US" dirty="0"/>
              <a:t>Rarely seek protection or comfort from caregivers</a:t>
            </a:r>
          </a:p>
          <a:p>
            <a:endParaRPr lang="en-US" dirty="0"/>
          </a:p>
          <a:p>
            <a:endParaRPr lang="en-US" dirty="0"/>
          </a:p>
        </p:txBody>
      </p:sp>
    </p:spTree>
    <p:extLst>
      <p:ext uri="{BB962C8B-B14F-4D97-AF65-F5344CB8AC3E}">
        <p14:creationId xmlns:p14="http://schemas.microsoft.com/office/powerpoint/2010/main" val="744084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50505-4DE8-4508-8808-799D777EB4AE}"/>
              </a:ext>
            </a:extLst>
          </p:cNvPr>
          <p:cNvSpPr>
            <a:spLocks noGrp="1"/>
          </p:cNvSpPr>
          <p:nvPr>
            <p:ph type="ctrTitle"/>
          </p:nvPr>
        </p:nvSpPr>
        <p:spPr/>
        <p:txBody>
          <a:bodyPr/>
          <a:lstStyle/>
          <a:p>
            <a:r>
              <a:rPr lang="en-US" dirty="0"/>
              <a:t>PSYCHOPHARMACOLOGY</a:t>
            </a:r>
          </a:p>
        </p:txBody>
      </p:sp>
      <p:sp>
        <p:nvSpPr>
          <p:cNvPr id="3" name="Subtitle 2">
            <a:extLst>
              <a:ext uri="{FF2B5EF4-FFF2-40B4-BE49-F238E27FC236}">
                <a16:creationId xmlns:a16="http://schemas.microsoft.com/office/drawing/2014/main" id="{E90043F2-F765-4342-828C-D7FBDAC17EF7}"/>
              </a:ext>
            </a:extLst>
          </p:cNvPr>
          <p:cNvSpPr>
            <a:spLocks noGrp="1"/>
          </p:cNvSpPr>
          <p:nvPr>
            <p:ph type="subTitle" idx="1"/>
          </p:nvPr>
        </p:nvSpPr>
        <p:spPr/>
        <p:txBody>
          <a:bodyPr/>
          <a:lstStyle/>
          <a:p>
            <a:r>
              <a:rPr lang="en-US" dirty="0"/>
              <a:t>Treatment for children and Adolescents</a:t>
            </a:r>
          </a:p>
        </p:txBody>
      </p:sp>
    </p:spTree>
    <p:extLst>
      <p:ext uri="{BB962C8B-B14F-4D97-AF65-F5344CB8AC3E}">
        <p14:creationId xmlns:p14="http://schemas.microsoft.com/office/powerpoint/2010/main" val="670728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5755-B680-4F93-BF3B-9951C98CD4B8}"/>
              </a:ext>
            </a:extLst>
          </p:cNvPr>
          <p:cNvSpPr>
            <a:spLocks noGrp="1"/>
          </p:cNvSpPr>
          <p:nvPr>
            <p:ph type="title"/>
          </p:nvPr>
        </p:nvSpPr>
        <p:spPr/>
        <p:txBody>
          <a:bodyPr/>
          <a:lstStyle/>
          <a:p>
            <a:r>
              <a:rPr lang="en-US" sz="4400" b="1" u="none" strike="noStrike" baseline="0" dirty="0">
                <a:solidFill>
                  <a:srgbClr val="222425"/>
                </a:solidFill>
                <a:latin typeface="Arial" panose="020B0604020202020204" pitchFamily="34" charset="0"/>
              </a:rPr>
              <a:t>Antidepressants -SSRI</a:t>
            </a:r>
            <a:endParaRPr lang="en-US" dirty="0"/>
          </a:p>
        </p:txBody>
      </p:sp>
      <p:graphicFrame>
        <p:nvGraphicFramePr>
          <p:cNvPr id="5" name="Table 5">
            <a:extLst>
              <a:ext uri="{FF2B5EF4-FFF2-40B4-BE49-F238E27FC236}">
                <a16:creationId xmlns:a16="http://schemas.microsoft.com/office/drawing/2014/main" id="{95E5AD95-1AEA-46F9-9C2B-B90BCF06FF7C}"/>
              </a:ext>
            </a:extLst>
          </p:cNvPr>
          <p:cNvGraphicFramePr>
            <a:graphicFrameLocks noGrp="1"/>
          </p:cNvGraphicFramePr>
          <p:nvPr>
            <p:extLst>
              <p:ext uri="{D42A27DB-BD31-4B8C-83A1-F6EECF244321}">
                <p14:modId xmlns:p14="http://schemas.microsoft.com/office/powerpoint/2010/main" val="3690199082"/>
              </p:ext>
            </p:extLst>
          </p:nvPr>
        </p:nvGraphicFramePr>
        <p:xfrm>
          <a:off x="557784" y="1711282"/>
          <a:ext cx="10796013" cy="4339922"/>
        </p:xfrm>
        <a:graphic>
          <a:graphicData uri="http://schemas.openxmlformats.org/drawingml/2006/table">
            <a:tbl>
              <a:tblPr firstRow="1" bandRow="1">
                <a:tableStyleId>{5C22544A-7EE6-4342-B048-85BDC9FD1C3A}</a:tableStyleId>
              </a:tblPr>
              <a:tblGrid>
                <a:gridCol w="2069909">
                  <a:extLst>
                    <a:ext uri="{9D8B030D-6E8A-4147-A177-3AD203B41FA5}">
                      <a16:colId xmlns:a16="http://schemas.microsoft.com/office/drawing/2014/main" val="1185487930"/>
                    </a:ext>
                  </a:extLst>
                </a:gridCol>
                <a:gridCol w="2181526">
                  <a:extLst>
                    <a:ext uri="{9D8B030D-6E8A-4147-A177-3AD203B41FA5}">
                      <a16:colId xmlns:a16="http://schemas.microsoft.com/office/drawing/2014/main" val="2501976016"/>
                    </a:ext>
                  </a:extLst>
                </a:gridCol>
                <a:gridCol w="2181526">
                  <a:extLst>
                    <a:ext uri="{9D8B030D-6E8A-4147-A177-3AD203B41FA5}">
                      <a16:colId xmlns:a16="http://schemas.microsoft.com/office/drawing/2014/main" val="3409168278"/>
                    </a:ext>
                  </a:extLst>
                </a:gridCol>
                <a:gridCol w="2181526">
                  <a:extLst>
                    <a:ext uri="{9D8B030D-6E8A-4147-A177-3AD203B41FA5}">
                      <a16:colId xmlns:a16="http://schemas.microsoft.com/office/drawing/2014/main" val="3073068416"/>
                    </a:ext>
                  </a:extLst>
                </a:gridCol>
                <a:gridCol w="2181526">
                  <a:extLst>
                    <a:ext uri="{9D8B030D-6E8A-4147-A177-3AD203B41FA5}">
                      <a16:colId xmlns:a16="http://schemas.microsoft.com/office/drawing/2014/main" val="824853341"/>
                    </a:ext>
                  </a:extLst>
                </a:gridCol>
              </a:tblGrid>
              <a:tr h="663272">
                <a:tc>
                  <a:txBody>
                    <a:bodyPr/>
                    <a:lstStyle/>
                    <a:p>
                      <a:r>
                        <a:rPr lang="en-US" dirty="0"/>
                        <a:t>Generic Name</a:t>
                      </a:r>
                    </a:p>
                  </a:txBody>
                  <a:tcPr/>
                </a:tc>
                <a:tc>
                  <a:txBody>
                    <a:bodyPr/>
                    <a:lstStyle/>
                    <a:p>
                      <a:r>
                        <a:rPr lang="en-US" dirty="0"/>
                        <a:t>Brand  Name (mg) </a:t>
                      </a:r>
                    </a:p>
                  </a:txBody>
                  <a:tcPr/>
                </a:tc>
                <a:tc>
                  <a:txBody>
                    <a:bodyPr/>
                    <a:lstStyle/>
                    <a:p>
                      <a:r>
                        <a:rPr lang="en-US" dirty="0"/>
                        <a:t>Starting Daily Dose  (mg)</a:t>
                      </a:r>
                    </a:p>
                  </a:txBody>
                  <a:tcPr/>
                </a:tc>
                <a:tc>
                  <a:txBody>
                    <a:bodyPr/>
                    <a:lstStyle/>
                    <a:p>
                      <a:r>
                        <a:rPr lang="en-US" dirty="0"/>
                        <a:t>Daily Dose</a:t>
                      </a:r>
                    </a:p>
                  </a:txBody>
                  <a:tcPr/>
                </a:tc>
                <a:tc>
                  <a:txBody>
                    <a:bodyPr/>
                    <a:lstStyle/>
                    <a:p>
                      <a:r>
                        <a:rPr lang="en-US" dirty="0"/>
                        <a:t>Daily Dose (weight adj, mg/kg</a:t>
                      </a:r>
                    </a:p>
                  </a:txBody>
                  <a:tcPr/>
                </a:tc>
                <a:extLst>
                  <a:ext uri="{0D108BD9-81ED-4DB2-BD59-A6C34878D82A}">
                    <a16:rowId xmlns:a16="http://schemas.microsoft.com/office/drawing/2014/main" val="954995338"/>
                  </a:ext>
                </a:extLst>
              </a:tr>
              <a:tr h="464291">
                <a:tc>
                  <a:txBody>
                    <a:bodyPr/>
                    <a:lstStyle/>
                    <a:p>
                      <a:r>
                        <a:rPr lang="fr-FR" sz="1800" b="0" i="0" u="none" strike="noStrike" baseline="0" dirty="0" err="1">
                          <a:solidFill>
                            <a:srgbClr val="636764"/>
                          </a:solidFill>
                          <a:latin typeface="Times New Roman" panose="02020603050405020304" pitchFamily="18" charset="0"/>
                        </a:rPr>
                        <a:t>Fluoxetine</a:t>
                      </a:r>
                      <a:endParaRPr lang="en-US" sz="1800" dirty="0"/>
                    </a:p>
                  </a:txBody>
                  <a:tcPr/>
                </a:tc>
                <a:tc>
                  <a:txBody>
                    <a:bodyPr/>
                    <a:lstStyle/>
                    <a:p>
                      <a:r>
                        <a:rPr lang="fr-FR" sz="1800" b="0" i="0" u="none" strike="noStrike" baseline="0" dirty="0">
                          <a:solidFill>
                            <a:srgbClr val="636764"/>
                          </a:solidFill>
                          <a:latin typeface="Times New Roman" panose="02020603050405020304" pitchFamily="18" charset="0"/>
                        </a:rPr>
                        <a:t>Prozac</a:t>
                      </a:r>
                    </a:p>
                    <a:p>
                      <a:r>
                        <a:rPr lang="fr-FR" sz="1800" b="0" i="0" u="none" strike="noStrike" baseline="0" dirty="0" err="1">
                          <a:solidFill>
                            <a:srgbClr val="636764"/>
                          </a:solidFill>
                          <a:latin typeface="Times New Roman" panose="02020603050405020304" pitchFamily="18" charset="0"/>
                        </a:rPr>
                        <a:t>Sarafem</a:t>
                      </a:r>
                      <a:endParaRPr lang="en-US" sz="1800" dirty="0"/>
                    </a:p>
                  </a:txBody>
                  <a:tcPr/>
                </a:tc>
                <a:tc>
                  <a:txBody>
                    <a:bodyPr/>
                    <a:lstStyle/>
                    <a:p>
                      <a:r>
                        <a:rPr lang="fr-FR" sz="1800" b="0" i="0" u="none" strike="noStrike" baseline="0" dirty="0">
                          <a:solidFill>
                            <a:srgbClr val="636764"/>
                          </a:solidFill>
                          <a:latin typeface="Times New Roman" panose="02020603050405020304" pitchFamily="18" charset="0"/>
                        </a:rPr>
                        <a:t>C’: 5</a:t>
                      </a:r>
                    </a:p>
                    <a:p>
                      <a:r>
                        <a:rPr lang="fr-FR" sz="1800" b="0" i="0" u="none" strike="noStrike" baseline="0" dirty="0">
                          <a:solidFill>
                            <a:srgbClr val="636764"/>
                          </a:solidFill>
                          <a:latin typeface="Times New Roman" panose="02020603050405020304" pitchFamily="18" charset="0"/>
                        </a:rPr>
                        <a:t>A’: 10</a:t>
                      </a:r>
                      <a:endParaRPr lang="en-US" sz="1800" dirty="0"/>
                    </a:p>
                  </a:txBody>
                  <a:tcPr/>
                </a:tc>
                <a:tc>
                  <a:txBody>
                    <a:bodyPr/>
                    <a:lstStyle/>
                    <a:p>
                      <a:r>
                        <a:rPr lang="fr-FR" sz="1800" b="0" i="0" u="none" strike="noStrike" baseline="0" dirty="0">
                          <a:solidFill>
                            <a:srgbClr val="4D514E"/>
                          </a:solidFill>
                          <a:latin typeface="Times New Roman" panose="02020603050405020304" pitchFamily="18" charset="0"/>
                        </a:rPr>
                        <a:t>5</a:t>
                      </a:r>
                      <a:r>
                        <a:rPr lang="fr-FR" sz="1800" b="0" i="0" u="none" strike="noStrike" baseline="0" dirty="0">
                          <a:solidFill>
                            <a:srgbClr val="7B7F7D"/>
                          </a:solidFill>
                          <a:latin typeface="Times New Roman" panose="02020603050405020304" pitchFamily="18" charset="0"/>
                        </a:rPr>
                        <a:t>- </a:t>
                      </a:r>
                      <a:r>
                        <a:rPr lang="fr-FR" sz="1800" b="0" i="0" u="none" strike="noStrike" baseline="0" dirty="0">
                          <a:solidFill>
                            <a:srgbClr val="636764"/>
                          </a:solidFill>
                          <a:latin typeface="Times New Roman" panose="02020603050405020304" pitchFamily="18" charset="0"/>
                        </a:rPr>
                        <a:t>40</a:t>
                      </a:r>
                    </a:p>
                    <a:p>
                      <a:r>
                        <a:rPr lang="fr-FR" sz="1800" b="0" i="0" u="none" strike="noStrike" baseline="0" dirty="0">
                          <a:solidFill>
                            <a:srgbClr val="636764"/>
                          </a:solidFill>
                          <a:latin typeface="Times New Roman" panose="02020603050405020304" pitchFamily="18" charset="0"/>
                        </a:rPr>
                        <a:t>10-60</a:t>
                      </a:r>
                      <a:endParaRPr lang="en-US" sz="1800" dirty="0"/>
                    </a:p>
                  </a:txBody>
                  <a:tcPr/>
                </a:tc>
                <a:tc>
                  <a:txBody>
                    <a:bodyPr/>
                    <a:lstStyle/>
                    <a:p>
                      <a:r>
                        <a:rPr lang="fr-FR" sz="1800" b="0" i="0" u="none" strike="noStrike" baseline="0" dirty="0">
                          <a:solidFill>
                            <a:srgbClr val="636764"/>
                          </a:solidFill>
                          <a:latin typeface="Times New Roman" panose="02020603050405020304" pitchFamily="18" charset="0"/>
                        </a:rPr>
                        <a:t>0.25</a:t>
                      </a:r>
                      <a:r>
                        <a:rPr lang="fr-FR" sz="1800" b="0" i="0" u="none" strike="noStrike" baseline="0" dirty="0">
                          <a:solidFill>
                            <a:srgbClr val="919294"/>
                          </a:solidFill>
                          <a:latin typeface="Times New Roman" panose="02020603050405020304" pitchFamily="18" charset="0"/>
                        </a:rPr>
                        <a:t>- </a:t>
                      </a:r>
                      <a:r>
                        <a:rPr lang="fr-FR" sz="1800" b="0" i="0" u="none" strike="noStrike" baseline="0" dirty="0">
                          <a:solidFill>
                            <a:srgbClr val="636764"/>
                          </a:solidFill>
                          <a:latin typeface="Times New Roman" panose="02020603050405020304" pitchFamily="18" charset="0"/>
                        </a:rPr>
                        <a:t>0.</a:t>
                      </a:r>
                      <a:r>
                        <a:rPr lang="fr-FR" sz="1800" b="0" i="0" u="none" strike="noStrike" baseline="0" dirty="0">
                          <a:solidFill>
                            <a:srgbClr val="7B7F7D"/>
                          </a:solidFill>
                          <a:latin typeface="Times New Roman" panose="02020603050405020304" pitchFamily="18" charset="0"/>
                        </a:rPr>
                        <a:t>7</a:t>
                      </a:r>
                      <a:r>
                        <a:rPr lang="fr-FR" sz="1800" b="0" i="0" u="none" strike="noStrike" baseline="0" dirty="0">
                          <a:solidFill>
                            <a:srgbClr val="636764"/>
                          </a:solidFill>
                          <a:latin typeface="Times New Roman" panose="02020603050405020304" pitchFamily="18" charset="0"/>
                        </a:rPr>
                        <a:t>5</a:t>
                      </a:r>
                      <a:endParaRPr lang="en-US" sz="1800" dirty="0"/>
                    </a:p>
                  </a:txBody>
                  <a:tcPr/>
                </a:tc>
                <a:extLst>
                  <a:ext uri="{0D108BD9-81ED-4DB2-BD59-A6C34878D82A}">
                    <a16:rowId xmlns:a16="http://schemas.microsoft.com/office/drawing/2014/main" val="2414396878"/>
                  </a:ext>
                </a:extLst>
              </a:tr>
              <a:tr h="398010">
                <a:tc>
                  <a:txBody>
                    <a:bodyPr/>
                    <a:lstStyle/>
                    <a:p>
                      <a:pPr algn="l" fontAlgn="ctr"/>
                      <a:r>
                        <a:rPr lang="en-US" sz="1800" b="0" i="0" u="none" strike="noStrike" dirty="0">
                          <a:solidFill>
                            <a:srgbClr val="5A5A5A"/>
                          </a:solidFill>
                          <a:effectLst/>
                          <a:latin typeface="Times New Roman" panose="02020603050405020304" pitchFamily="18" charset="0"/>
                        </a:rPr>
                        <a:t>Sertraline</a:t>
                      </a:r>
                    </a:p>
                  </a:txBody>
                  <a:tcPr marL="9525" marR="9525" marT="9525" marB="0" anchor="ctr"/>
                </a:tc>
                <a:tc>
                  <a:txBody>
                    <a:bodyPr/>
                    <a:lstStyle/>
                    <a:p>
                      <a:pPr algn="l" fontAlgn="ctr"/>
                      <a:r>
                        <a:rPr lang="en-US" sz="1800" b="0" i="0" u="none" strike="noStrike" dirty="0">
                          <a:solidFill>
                            <a:srgbClr val="5B5B5B"/>
                          </a:solidFill>
                          <a:effectLst/>
                          <a:latin typeface="Times New Roman" panose="02020603050405020304" pitchFamily="18" charset="0"/>
                        </a:rPr>
                        <a:t>Zoloft</a:t>
                      </a:r>
                    </a:p>
                  </a:txBody>
                  <a:tcPr marL="85725" marR="9525" marT="9525" marB="0" anchor="ctr"/>
                </a:tc>
                <a:tc>
                  <a:txBody>
                    <a:bodyPr/>
                    <a:lstStyle/>
                    <a:p>
                      <a:pPr algn="l" fontAlgn="ctr"/>
                      <a:r>
                        <a:rPr lang="en-US" sz="1800" b="0" i="0" u="none" strike="noStrike" dirty="0">
                          <a:solidFill>
                            <a:srgbClr val="5D5D5D"/>
                          </a:solidFill>
                          <a:effectLst/>
                          <a:latin typeface="Times New Roman" panose="02020603050405020304" pitchFamily="18" charset="0"/>
                          <a:cs typeface="Times New Roman" panose="02020603050405020304" pitchFamily="18" charset="0"/>
                        </a:rPr>
                        <a:t>C: 25</a:t>
                      </a:r>
                    </a:p>
                    <a:p>
                      <a:pPr algn="l" fontAlgn="ctr"/>
                      <a:r>
                        <a:rPr lang="en-US" sz="1800" b="0" i="0" u="none" strike="noStrike" dirty="0">
                          <a:solidFill>
                            <a:srgbClr val="5D5D5D"/>
                          </a:solidFill>
                          <a:effectLst/>
                          <a:latin typeface="Times New Roman" panose="02020603050405020304" pitchFamily="18" charset="0"/>
                          <a:cs typeface="Times New Roman" panose="02020603050405020304" pitchFamily="18" charset="0"/>
                        </a:rPr>
                        <a:t>A: 50</a:t>
                      </a:r>
                    </a:p>
                  </a:txBody>
                  <a:tcPr marL="85725" marR="9525" marT="9525" marB="0" anchor="ctr"/>
                </a:tc>
                <a:tc>
                  <a:txBody>
                    <a:bodyPr/>
                    <a:lstStyle/>
                    <a:p>
                      <a:r>
                        <a:rPr lang="en-US" sz="1800" dirty="0">
                          <a:latin typeface="Times New Roman" panose="02020603050405020304" pitchFamily="18" charset="0"/>
                          <a:cs typeface="Times New Roman" panose="02020603050405020304" pitchFamily="18" charset="0"/>
                        </a:rPr>
                        <a:t>25-200</a:t>
                      </a:r>
                    </a:p>
                    <a:p>
                      <a:r>
                        <a:rPr lang="en-US" sz="1800" dirty="0">
                          <a:latin typeface="Times New Roman" panose="02020603050405020304" pitchFamily="18" charset="0"/>
                          <a:cs typeface="Times New Roman" panose="02020603050405020304" pitchFamily="18" charset="0"/>
                        </a:rPr>
                        <a:t>50-200</a:t>
                      </a:r>
                    </a:p>
                  </a:txBody>
                  <a:tcPr/>
                </a:tc>
                <a:tc>
                  <a:txBody>
                    <a:bodyPr/>
                    <a:lstStyle/>
                    <a:p>
                      <a:r>
                        <a:rPr lang="en-US" sz="1800" dirty="0">
                          <a:latin typeface="Times New Roman" panose="02020603050405020304" pitchFamily="18" charset="0"/>
                          <a:cs typeface="Times New Roman" panose="02020603050405020304" pitchFamily="18" charset="0"/>
                        </a:rPr>
                        <a:t>1.5-3</a:t>
                      </a:r>
                    </a:p>
                  </a:txBody>
                  <a:tcPr/>
                </a:tc>
                <a:extLst>
                  <a:ext uri="{0D108BD9-81ED-4DB2-BD59-A6C34878D82A}">
                    <a16:rowId xmlns:a16="http://schemas.microsoft.com/office/drawing/2014/main" val="2106278504"/>
                  </a:ext>
                </a:extLst>
              </a:tr>
              <a:tr h="398010">
                <a:tc>
                  <a:txBody>
                    <a:bodyPr/>
                    <a:lstStyle/>
                    <a:p>
                      <a:pPr algn="l" fontAlgn="ctr"/>
                      <a:r>
                        <a:rPr lang="en-US" sz="1800" b="0" i="0" u="none" strike="noStrike" dirty="0">
                          <a:solidFill>
                            <a:srgbClr val="000000"/>
                          </a:solidFill>
                          <a:effectLst/>
                          <a:latin typeface="Times New Roman" panose="02020603050405020304" pitchFamily="18" charset="0"/>
                        </a:rPr>
                        <a:t>Paroxetine</a:t>
                      </a:r>
                    </a:p>
                  </a:txBody>
                  <a:tcPr marL="9525" marR="9525" marT="9525" marB="0" anchor="ctr"/>
                </a:tc>
                <a:tc>
                  <a:txBody>
                    <a:bodyPr/>
                    <a:lstStyle/>
                    <a:p>
                      <a:pPr algn="l" fontAlgn="ctr"/>
                      <a:r>
                        <a:rPr lang="en-US" sz="1800" b="0" i="0" u="none" strike="noStrike" dirty="0">
                          <a:solidFill>
                            <a:srgbClr val="000000"/>
                          </a:solidFill>
                          <a:effectLst/>
                          <a:latin typeface="Times New Roman" panose="02020603050405020304" pitchFamily="18" charset="0"/>
                        </a:rPr>
                        <a:t>Paxil</a:t>
                      </a:r>
                    </a:p>
                  </a:txBody>
                  <a:tcPr marL="9525" marR="9525" marT="9525" marB="0" anchor="ctr"/>
                </a:tc>
                <a:tc>
                  <a:txBody>
                    <a:bodyPr/>
                    <a:lstStyle/>
                    <a:p>
                      <a:pPr algn="l" fontAlgn="ctr"/>
                      <a:r>
                        <a:rPr lang="en-US" sz="1800" b="0" i="0" u="none" strike="noStrike" dirty="0">
                          <a:solidFill>
                            <a:srgbClr val="565656"/>
                          </a:solidFill>
                          <a:effectLst/>
                          <a:latin typeface="Times New Roman" panose="02020603050405020304" pitchFamily="18" charset="0"/>
                          <a:cs typeface="Times New Roman" panose="02020603050405020304" pitchFamily="18" charset="0"/>
                        </a:rPr>
                        <a:t>C:5</a:t>
                      </a:r>
                    </a:p>
                    <a:p>
                      <a:pPr algn="l" fontAlgn="ctr"/>
                      <a:r>
                        <a:rPr lang="en-US" sz="1800" b="0" i="0" u="none" strike="noStrike" dirty="0">
                          <a:solidFill>
                            <a:srgbClr val="565656"/>
                          </a:solidFill>
                          <a:effectLst/>
                          <a:latin typeface="Times New Roman" panose="02020603050405020304" pitchFamily="18" charset="0"/>
                          <a:cs typeface="Times New Roman" panose="02020603050405020304" pitchFamily="18" charset="0"/>
                        </a:rPr>
                        <a:t>A: 10</a:t>
                      </a:r>
                    </a:p>
                  </a:txBody>
                  <a:tcPr marL="85725" marR="9525" marT="9525" marB="0" anchor="ctr"/>
                </a:tc>
                <a:tc>
                  <a:txBody>
                    <a:bodyPr/>
                    <a:lstStyle/>
                    <a:p>
                      <a:r>
                        <a:rPr lang="en-US" sz="1800" dirty="0">
                          <a:latin typeface="Times New Roman" panose="02020603050405020304" pitchFamily="18" charset="0"/>
                          <a:cs typeface="Times New Roman" panose="02020603050405020304" pitchFamily="18" charset="0"/>
                        </a:rPr>
                        <a:t>10-30</a:t>
                      </a:r>
                    </a:p>
                    <a:p>
                      <a:r>
                        <a:rPr lang="en-US" sz="1800" dirty="0">
                          <a:latin typeface="Times New Roman" panose="02020603050405020304" pitchFamily="18" charset="0"/>
                          <a:cs typeface="Times New Roman" panose="02020603050405020304" pitchFamily="18" charset="0"/>
                        </a:rPr>
                        <a:t>20-50</a:t>
                      </a:r>
                    </a:p>
                  </a:txBody>
                  <a:tcPr/>
                </a:tc>
                <a:tc>
                  <a:txBody>
                    <a:bodyPr/>
                    <a:lstStyle/>
                    <a:p>
                      <a:r>
                        <a:rPr lang="en-US" sz="1800" dirty="0">
                          <a:latin typeface="Times New Roman" panose="02020603050405020304" pitchFamily="18" charset="0"/>
                          <a:cs typeface="Times New Roman" panose="02020603050405020304" pitchFamily="18" charset="0"/>
                        </a:rPr>
                        <a:t>.25-.75</a:t>
                      </a:r>
                    </a:p>
                  </a:txBody>
                  <a:tcPr/>
                </a:tc>
                <a:extLst>
                  <a:ext uri="{0D108BD9-81ED-4DB2-BD59-A6C34878D82A}">
                    <a16:rowId xmlns:a16="http://schemas.microsoft.com/office/drawing/2014/main" val="4189323955"/>
                  </a:ext>
                </a:extLst>
              </a:tr>
              <a:tr h="398010">
                <a:tc>
                  <a:txBody>
                    <a:bodyPr/>
                    <a:lstStyle/>
                    <a:p>
                      <a:pPr algn="l" fontAlgn="ctr"/>
                      <a:r>
                        <a:rPr lang="en-US" sz="1800" b="0" i="0" u="none" strike="noStrike" dirty="0">
                          <a:solidFill>
                            <a:srgbClr val="575757"/>
                          </a:solidFill>
                          <a:effectLst/>
                          <a:latin typeface="Times New Roman" panose="02020603050405020304" pitchFamily="18" charset="0"/>
                        </a:rPr>
                        <a:t>Citalopram</a:t>
                      </a:r>
                    </a:p>
                  </a:txBody>
                  <a:tcPr marL="9525" marR="9525" marT="9525" marB="0" anchor="ctr"/>
                </a:tc>
                <a:tc>
                  <a:txBody>
                    <a:bodyPr/>
                    <a:lstStyle/>
                    <a:p>
                      <a:pPr algn="l" fontAlgn="ctr"/>
                      <a:r>
                        <a:rPr lang="en-US" sz="1800" b="0" i="0" u="none" strike="noStrike" dirty="0">
                          <a:solidFill>
                            <a:srgbClr val="575757"/>
                          </a:solidFill>
                          <a:effectLst/>
                          <a:latin typeface="Times New Roman" panose="02020603050405020304" pitchFamily="18" charset="0"/>
                        </a:rPr>
                        <a:t>Celexa</a:t>
                      </a:r>
                    </a:p>
                  </a:txBody>
                  <a:tcPr marL="9525" marR="9525" marT="9525" marB="0" anchor="ctr"/>
                </a:tc>
                <a:tc>
                  <a:txBody>
                    <a:bodyPr/>
                    <a:lstStyle/>
                    <a:p>
                      <a:pPr algn="l" fontAlgn="ctr"/>
                      <a:r>
                        <a:rPr lang="pt-BR" sz="1800" b="0" i="0" u="none" strike="noStrike" dirty="0">
                          <a:solidFill>
                            <a:srgbClr val="606060"/>
                          </a:solidFill>
                          <a:effectLst/>
                          <a:latin typeface="Times New Roman" panose="02020603050405020304" pitchFamily="18" charset="0"/>
                          <a:cs typeface="Times New Roman" panose="02020603050405020304" pitchFamily="18" charset="0"/>
                        </a:rPr>
                        <a:t>C: 10</a:t>
                      </a:r>
                    </a:p>
                    <a:p>
                      <a:pPr algn="l" fontAlgn="ctr"/>
                      <a:r>
                        <a:rPr lang="pt-BR" sz="1800" b="0" i="0" u="none" strike="noStrike" dirty="0">
                          <a:solidFill>
                            <a:srgbClr val="606060"/>
                          </a:solidFill>
                          <a:effectLst/>
                          <a:latin typeface="Times New Roman" panose="02020603050405020304" pitchFamily="18" charset="0"/>
                          <a:cs typeface="Times New Roman" panose="02020603050405020304" pitchFamily="18" charset="0"/>
                        </a:rPr>
                        <a:t>A:10</a:t>
                      </a:r>
                      <a:endParaRPr lang="en-US" sz="1800" b="0" i="0" u="none" strike="noStrike" dirty="0">
                        <a:solidFill>
                          <a:srgbClr val="60606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pt-BR" sz="1800" b="0" i="0" u="none" strike="noStrike" dirty="0">
                          <a:solidFill>
                            <a:srgbClr val="606060"/>
                          </a:solidFill>
                          <a:effectLst/>
                          <a:latin typeface="Times New Roman" panose="02020603050405020304" pitchFamily="18" charset="0"/>
                          <a:cs typeface="Times New Roman" panose="02020603050405020304" pitchFamily="18" charset="0"/>
                        </a:rPr>
                        <a:t>10-40</a:t>
                      </a:r>
                      <a:endParaRPr lang="en-US" sz="1800" dirty="0">
                        <a:latin typeface="Times New Roman" panose="02020603050405020304" pitchFamily="18" charset="0"/>
                        <a:cs typeface="Times New Roman" panose="02020603050405020304" pitchFamily="18" charset="0"/>
                      </a:endParaRPr>
                    </a:p>
                  </a:txBody>
                  <a:tcPr/>
                </a:tc>
                <a:tc>
                  <a:txBody>
                    <a:bodyPr/>
                    <a:lstStyle/>
                    <a:p>
                      <a:r>
                        <a:rPr lang="pt-BR" sz="1800" b="0" i="0" u="none" strike="noStrike" dirty="0">
                          <a:solidFill>
                            <a:srgbClr val="606060"/>
                          </a:solidFill>
                          <a:effectLst/>
                          <a:latin typeface="Times New Roman" panose="02020603050405020304" pitchFamily="18" charset="0"/>
                          <a:cs typeface="Times New Roman" panose="02020603050405020304" pitchFamily="18" charset="0"/>
                        </a:rPr>
                        <a:t>0.25-0.75</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92763307"/>
                  </a:ext>
                </a:extLst>
              </a:tr>
              <a:tr h="398010">
                <a:tc>
                  <a:txBody>
                    <a:bodyPr/>
                    <a:lstStyle/>
                    <a:p>
                      <a:pPr algn="l" fontAlgn="ctr"/>
                      <a:r>
                        <a:rPr lang="en-US" sz="1800" b="0" i="0" u="none" strike="noStrike" dirty="0">
                          <a:solidFill>
                            <a:srgbClr val="000000"/>
                          </a:solidFill>
                          <a:effectLst/>
                          <a:latin typeface="Times New Roman" panose="02020603050405020304" pitchFamily="18" charset="0"/>
                        </a:rPr>
                        <a:t>Escitalopram</a:t>
                      </a:r>
                    </a:p>
                  </a:txBody>
                  <a:tcPr marL="9525" marR="9525" marT="9525" marB="0" anchor="ctr"/>
                </a:tc>
                <a:tc>
                  <a:txBody>
                    <a:bodyPr/>
                    <a:lstStyle/>
                    <a:p>
                      <a:pPr algn="l" fontAlgn="ctr"/>
                      <a:r>
                        <a:rPr lang="en-US" sz="1800" b="0" i="0" u="none" strike="noStrike" dirty="0">
                          <a:solidFill>
                            <a:srgbClr val="000000"/>
                          </a:solidFill>
                          <a:effectLst/>
                          <a:latin typeface="Times New Roman" panose="02020603050405020304" pitchFamily="18" charset="0"/>
                        </a:rPr>
                        <a:t>Lexapro</a:t>
                      </a:r>
                    </a:p>
                  </a:txBody>
                  <a:tcPr marL="9525" marR="9525" marT="9525" marB="0" anchor="ctr"/>
                </a:tc>
                <a:tc>
                  <a:txBody>
                    <a:bodyPr/>
                    <a:lstStyle/>
                    <a:p>
                      <a:pPr algn="l" fontAlgn="ctr"/>
                      <a:r>
                        <a:rPr lang="en-US" sz="1800" b="0" i="0" u="none" strike="noStrike" dirty="0">
                          <a:solidFill>
                            <a:srgbClr val="000000"/>
                          </a:solidFill>
                          <a:effectLst/>
                          <a:latin typeface="Times New Roman" panose="02020603050405020304" pitchFamily="18" charset="0"/>
                        </a:rPr>
                        <a:t>C: 5 </a:t>
                      </a:r>
                    </a:p>
                    <a:p>
                      <a:pPr algn="l" fontAlgn="ctr"/>
                      <a:r>
                        <a:rPr lang="en-US" sz="1800" b="0" i="0" u="none" strike="noStrike" dirty="0">
                          <a:solidFill>
                            <a:srgbClr val="000000"/>
                          </a:solidFill>
                          <a:effectLst/>
                          <a:latin typeface="Times New Roman" panose="02020603050405020304" pitchFamily="18" charset="0"/>
                          <a:cs typeface="Times New Roman" panose="02020603050405020304" pitchFamily="18" charset="0"/>
                        </a:rPr>
                        <a:t>A:5</a:t>
                      </a:r>
                      <a:endParaRPr lang="en-US" sz="1800" b="0" i="0" u="none" strike="noStrike" dirty="0">
                        <a:solidFill>
                          <a:srgbClr val="565656"/>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sz="1800" b="0" i="0" u="none" strike="noStrike" dirty="0">
                          <a:solidFill>
                            <a:srgbClr val="000000"/>
                          </a:solidFill>
                          <a:effectLst/>
                          <a:latin typeface="Times New Roman" panose="02020603050405020304" pitchFamily="18" charset="0"/>
                        </a:rPr>
                        <a:t>5: 20 </a:t>
                      </a:r>
                    </a:p>
                    <a:p>
                      <a:r>
                        <a:rPr lang="en-US" sz="1800" b="0" i="0" u="none" strike="noStrike" dirty="0">
                          <a:solidFill>
                            <a:srgbClr val="000000"/>
                          </a:solidFill>
                          <a:effectLst/>
                          <a:latin typeface="Times New Roman" panose="02020603050405020304" pitchFamily="18" charset="0"/>
                          <a:cs typeface="Times New Roman" panose="02020603050405020304" pitchFamily="18" charset="0"/>
                        </a:rPr>
                        <a:t>5: 20</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b="0" i="0" u="none" strike="noStrike" dirty="0">
                          <a:solidFill>
                            <a:srgbClr val="000000"/>
                          </a:solidFill>
                          <a:effectLst/>
                          <a:latin typeface="Times New Roman" panose="02020603050405020304" pitchFamily="18" charset="0"/>
                        </a:rPr>
                        <a:t>0.125-0.375</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944910"/>
                  </a:ext>
                </a:extLst>
              </a:tr>
              <a:tr h="398010">
                <a:tc>
                  <a:txBody>
                    <a:bodyPr/>
                    <a:lstStyle/>
                    <a:p>
                      <a:pPr algn="l" fontAlgn="ctr"/>
                      <a:r>
                        <a:rPr lang="en-US" sz="1800" b="0" i="0" u="none" strike="noStrike" dirty="0">
                          <a:solidFill>
                            <a:srgbClr val="5E5E5E"/>
                          </a:solidFill>
                          <a:effectLst/>
                          <a:latin typeface="Times New Roman" panose="02020603050405020304" pitchFamily="18" charset="0"/>
                        </a:rPr>
                        <a:t>Fluvoxamine</a:t>
                      </a:r>
                    </a:p>
                  </a:txBody>
                  <a:tcPr marL="9525" marR="9525" marT="9525" marB="0" anchor="ctr"/>
                </a:tc>
                <a:tc>
                  <a:txBody>
                    <a:bodyPr/>
                    <a:lstStyle/>
                    <a:p>
                      <a:pPr algn="l" fontAlgn="ctr"/>
                      <a:r>
                        <a:rPr lang="en-US" sz="1800" b="0" i="0" u="none" strike="noStrike" dirty="0">
                          <a:solidFill>
                            <a:srgbClr val="5E5E5E"/>
                          </a:solidFill>
                          <a:effectLst/>
                          <a:latin typeface="Times New Roman" panose="02020603050405020304" pitchFamily="18" charset="0"/>
                        </a:rPr>
                        <a:t>Luvox</a:t>
                      </a:r>
                    </a:p>
                  </a:txBody>
                  <a:tcPr marL="9525" marR="9525" marT="9525" marB="0" anchor="ctr"/>
                </a:tc>
                <a:tc>
                  <a:txBody>
                    <a:bodyPr/>
                    <a:lstStyle/>
                    <a:p>
                      <a:r>
                        <a:rPr lang="en-US" sz="1800" b="0" i="0" u="none" strike="noStrike" kern="1200" baseline="0" dirty="0">
                          <a:solidFill>
                            <a:schemeClr val="dk1"/>
                          </a:solidFill>
                          <a:latin typeface="Times New Roman" panose="02020603050405020304" pitchFamily="18" charset="0"/>
                          <a:ea typeface="+mn-ea"/>
                          <a:cs typeface="Times New Roman" panose="02020603050405020304" pitchFamily="18" charset="0"/>
                        </a:rPr>
                        <a:t>C: 25</a:t>
                      </a:r>
                    </a:p>
                    <a:p>
                      <a:r>
                        <a:rPr lang="en-US" sz="18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 25-50</a:t>
                      </a:r>
                      <a:endParaRPr lang="en-US" sz="1800" b="0" i="0" u="none" strike="noStrike" dirty="0">
                        <a:solidFill>
                          <a:srgbClr val="5A5A5A"/>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sz="1800" b="0" i="0" u="none" strike="noStrike" kern="1200" baseline="0" dirty="0">
                          <a:solidFill>
                            <a:schemeClr val="dk1"/>
                          </a:solidFill>
                          <a:latin typeface="Times New Roman" panose="02020603050405020304" pitchFamily="18" charset="0"/>
                          <a:ea typeface="+mn-ea"/>
                          <a:cs typeface="Times New Roman" panose="02020603050405020304" pitchFamily="18" charset="0"/>
                        </a:rPr>
                        <a:t>25-200</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b="0" i="0" u="none" strike="noStrike" kern="1200" baseline="0" dirty="0">
                          <a:solidFill>
                            <a:schemeClr val="dk1"/>
                          </a:solidFill>
                          <a:latin typeface="Times New Roman" panose="02020603050405020304" pitchFamily="18" charset="0"/>
                          <a:ea typeface="+mn-ea"/>
                          <a:cs typeface="Times New Roman" panose="02020603050405020304" pitchFamily="18" charset="0"/>
                        </a:rPr>
                        <a:t>1.5-4.5</a:t>
                      </a:r>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777925"/>
                  </a:ext>
                </a:extLst>
              </a:tr>
            </a:tbl>
          </a:graphicData>
        </a:graphic>
      </p:graphicFrame>
    </p:spTree>
    <p:extLst>
      <p:ext uri="{BB962C8B-B14F-4D97-AF65-F5344CB8AC3E}">
        <p14:creationId xmlns:p14="http://schemas.microsoft.com/office/powerpoint/2010/main" val="1575360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F6BD-F320-43F6-B9C5-A9FE4EC5A881}"/>
              </a:ext>
            </a:extLst>
          </p:cNvPr>
          <p:cNvSpPr>
            <a:spLocks noGrp="1"/>
          </p:cNvSpPr>
          <p:nvPr>
            <p:ph type="title"/>
          </p:nvPr>
        </p:nvSpPr>
        <p:spPr/>
        <p:txBody>
          <a:bodyPr/>
          <a:lstStyle/>
          <a:p>
            <a:r>
              <a:rPr lang="en-US" sz="4400" b="1" u="none" strike="noStrike" baseline="0" dirty="0">
                <a:solidFill>
                  <a:srgbClr val="222425"/>
                </a:solidFill>
                <a:latin typeface="Arial" panose="020B0604020202020204" pitchFamily="34" charset="0"/>
              </a:rPr>
              <a:t>Antidepressants – SNRI; NRI</a:t>
            </a:r>
            <a:endParaRPr lang="en-US" dirty="0"/>
          </a:p>
        </p:txBody>
      </p:sp>
      <p:graphicFrame>
        <p:nvGraphicFramePr>
          <p:cNvPr id="7" name="Table 5">
            <a:extLst>
              <a:ext uri="{FF2B5EF4-FFF2-40B4-BE49-F238E27FC236}">
                <a16:creationId xmlns:a16="http://schemas.microsoft.com/office/drawing/2014/main" id="{78678B08-2F49-4D99-9CC5-634BDA7B073E}"/>
              </a:ext>
            </a:extLst>
          </p:cNvPr>
          <p:cNvGraphicFramePr>
            <a:graphicFrameLocks noGrp="1"/>
          </p:cNvGraphicFramePr>
          <p:nvPr>
            <p:extLst>
              <p:ext uri="{D42A27DB-BD31-4B8C-83A1-F6EECF244321}">
                <p14:modId xmlns:p14="http://schemas.microsoft.com/office/powerpoint/2010/main" val="1585536467"/>
              </p:ext>
            </p:extLst>
          </p:nvPr>
        </p:nvGraphicFramePr>
        <p:xfrm>
          <a:off x="530352" y="1690688"/>
          <a:ext cx="10777725" cy="4097852"/>
        </p:xfrm>
        <a:graphic>
          <a:graphicData uri="http://schemas.openxmlformats.org/drawingml/2006/table">
            <a:tbl>
              <a:tblPr firstRow="1" bandRow="1">
                <a:tableStyleId>{5C22544A-7EE6-4342-B048-85BDC9FD1C3A}</a:tableStyleId>
              </a:tblPr>
              <a:tblGrid>
                <a:gridCol w="2051621">
                  <a:extLst>
                    <a:ext uri="{9D8B030D-6E8A-4147-A177-3AD203B41FA5}">
                      <a16:colId xmlns:a16="http://schemas.microsoft.com/office/drawing/2014/main" val="1185487930"/>
                    </a:ext>
                  </a:extLst>
                </a:gridCol>
                <a:gridCol w="2181526">
                  <a:extLst>
                    <a:ext uri="{9D8B030D-6E8A-4147-A177-3AD203B41FA5}">
                      <a16:colId xmlns:a16="http://schemas.microsoft.com/office/drawing/2014/main" val="2501976016"/>
                    </a:ext>
                  </a:extLst>
                </a:gridCol>
                <a:gridCol w="2181526">
                  <a:extLst>
                    <a:ext uri="{9D8B030D-6E8A-4147-A177-3AD203B41FA5}">
                      <a16:colId xmlns:a16="http://schemas.microsoft.com/office/drawing/2014/main" val="3409168278"/>
                    </a:ext>
                  </a:extLst>
                </a:gridCol>
                <a:gridCol w="2181526">
                  <a:extLst>
                    <a:ext uri="{9D8B030D-6E8A-4147-A177-3AD203B41FA5}">
                      <a16:colId xmlns:a16="http://schemas.microsoft.com/office/drawing/2014/main" val="3073068416"/>
                    </a:ext>
                  </a:extLst>
                </a:gridCol>
                <a:gridCol w="2181526">
                  <a:extLst>
                    <a:ext uri="{9D8B030D-6E8A-4147-A177-3AD203B41FA5}">
                      <a16:colId xmlns:a16="http://schemas.microsoft.com/office/drawing/2014/main" val="824853341"/>
                    </a:ext>
                  </a:extLst>
                </a:gridCol>
              </a:tblGrid>
              <a:tr h="663272">
                <a:tc>
                  <a:txBody>
                    <a:bodyPr/>
                    <a:lstStyle/>
                    <a:p>
                      <a:r>
                        <a:rPr lang="en-US" dirty="0"/>
                        <a:t>Generic Name</a:t>
                      </a:r>
                    </a:p>
                  </a:txBody>
                  <a:tcPr/>
                </a:tc>
                <a:tc>
                  <a:txBody>
                    <a:bodyPr/>
                    <a:lstStyle/>
                    <a:p>
                      <a:r>
                        <a:rPr lang="en-US" dirty="0"/>
                        <a:t>Brand  Name (mg) </a:t>
                      </a:r>
                    </a:p>
                  </a:txBody>
                  <a:tcPr/>
                </a:tc>
                <a:tc>
                  <a:txBody>
                    <a:bodyPr/>
                    <a:lstStyle/>
                    <a:p>
                      <a:r>
                        <a:rPr lang="en-US" dirty="0"/>
                        <a:t>Starting Daily Dose  (mg)</a:t>
                      </a:r>
                    </a:p>
                  </a:txBody>
                  <a:tcPr/>
                </a:tc>
                <a:tc>
                  <a:txBody>
                    <a:bodyPr/>
                    <a:lstStyle/>
                    <a:p>
                      <a:r>
                        <a:rPr lang="en-US" dirty="0"/>
                        <a:t>Daily Dose</a:t>
                      </a:r>
                    </a:p>
                  </a:txBody>
                  <a:tcPr/>
                </a:tc>
                <a:tc>
                  <a:txBody>
                    <a:bodyPr/>
                    <a:lstStyle/>
                    <a:p>
                      <a:r>
                        <a:rPr lang="en-US" dirty="0"/>
                        <a:t>Daily Dose (weight adj, mg/kg</a:t>
                      </a:r>
                    </a:p>
                  </a:txBody>
                  <a:tcPr/>
                </a:tc>
                <a:extLst>
                  <a:ext uri="{0D108BD9-81ED-4DB2-BD59-A6C34878D82A}">
                    <a16:rowId xmlns:a16="http://schemas.microsoft.com/office/drawing/2014/main" val="954995338"/>
                  </a:ext>
                </a:extLst>
              </a:tr>
              <a:tr h="464291">
                <a:tc>
                  <a:txBody>
                    <a:bodyPr/>
                    <a:lstStyle/>
                    <a:p>
                      <a:r>
                        <a:rPr lang="fr-FR" sz="1800" b="0" i="0" u="none" strike="noStrike" baseline="0" dirty="0" err="1">
                          <a:solidFill>
                            <a:schemeClr val="tx1"/>
                          </a:solidFill>
                          <a:latin typeface="Times New Roman" panose="02020603050405020304" pitchFamily="18" charset="0"/>
                          <a:cs typeface="Times New Roman" panose="02020603050405020304" pitchFamily="18" charset="0"/>
                        </a:rPr>
                        <a:t>Venlafaxine</a:t>
                      </a:r>
                      <a:endParaRPr lang="fr-FR" sz="1800" b="0" i="0" u="none" strike="noStrike" baseline="0" dirty="0">
                        <a:solidFill>
                          <a:schemeClr val="tx1"/>
                        </a:solidFill>
                        <a:latin typeface="Times New Roman" panose="02020603050405020304" pitchFamily="18" charset="0"/>
                        <a:cs typeface="Times New Roman" panose="02020603050405020304" pitchFamily="18" charset="0"/>
                      </a:endParaRP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XR</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Effexor</a:t>
                      </a: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XR</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C: 25</a:t>
                      </a: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A: 25 – 37.5</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12.5- 37.5</a:t>
                      </a: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25-75+</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1-2</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4396878"/>
                  </a:ext>
                </a:extLst>
              </a:tr>
              <a:tr h="398010">
                <a:tc>
                  <a:txBody>
                    <a:bodyPr/>
                    <a:lstStyle/>
                    <a:p>
                      <a:pPr algn="l" fontAlgn="ct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Desvenlafaxine</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Pristiq</a:t>
                      </a:r>
                    </a:p>
                  </a:txBody>
                  <a:tcPr marL="857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C: Not Established</a:t>
                      </a:r>
                    </a:p>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A: 50</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Not Established</a:t>
                      </a: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Not Established</a:t>
                      </a:r>
                    </a:p>
                  </a:txBody>
                  <a:tcPr/>
                </a:tc>
                <a:extLst>
                  <a:ext uri="{0D108BD9-81ED-4DB2-BD59-A6C34878D82A}">
                    <a16:rowId xmlns:a16="http://schemas.microsoft.com/office/drawing/2014/main" val="2106278504"/>
                  </a:ext>
                </a:extLst>
              </a:tr>
              <a:tr h="398010">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Duloxetine</a:t>
                      </a: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Cymbalta</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Times New Roman" panose="02020603050405020304" pitchFamily="18" charset="0"/>
                          <a:cs typeface="Times New Roman" panose="02020603050405020304" pitchFamily="18" charset="0"/>
                        </a:rPr>
                        <a:t>C:Not Established</a:t>
                      </a:r>
                    </a:p>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A: 10</a:t>
                      </a:r>
                    </a:p>
                  </a:txBody>
                  <a:tcPr marL="857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Not Established</a:t>
                      </a:r>
                    </a:p>
                    <a:p>
                      <a:r>
                        <a:rPr lang="en-US" sz="1800" dirty="0">
                          <a:solidFill>
                            <a:schemeClr val="tx1"/>
                          </a:solidFill>
                          <a:latin typeface="Times New Roman" panose="02020603050405020304" pitchFamily="18" charset="0"/>
                          <a:cs typeface="Times New Roman" panose="02020603050405020304" pitchFamily="18" charset="0"/>
                        </a:rPr>
                        <a:t>500-300</a:t>
                      </a:r>
                    </a:p>
                  </a:txBody>
                  <a:tcPr/>
                </a:tc>
                <a:tc>
                  <a:txBody>
                    <a:bodyPr/>
                    <a:lstStyle/>
                    <a:p>
                      <a:r>
                        <a:rPr lang="en-US" sz="1800" dirty="0">
                          <a:solidFill>
                            <a:schemeClr val="tx1"/>
                          </a:solidFill>
                          <a:latin typeface="Times New Roman" panose="02020603050405020304" pitchFamily="18" charset="0"/>
                          <a:cs typeface="Times New Roman" panose="02020603050405020304" pitchFamily="18" charset="0"/>
                        </a:rPr>
                        <a:t>1</a:t>
                      </a:r>
                    </a:p>
                  </a:txBody>
                  <a:tcPr/>
                </a:tc>
                <a:extLst>
                  <a:ext uri="{0D108BD9-81ED-4DB2-BD59-A6C34878D82A}">
                    <a16:rowId xmlns:a16="http://schemas.microsoft.com/office/drawing/2014/main" val="4189323955"/>
                  </a:ext>
                </a:extLst>
              </a:tr>
              <a:tr h="398010">
                <a:tc>
                  <a:txBody>
                    <a:bodyPr/>
                    <a:lstStyle/>
                    <a:p>
                      <a:pPr algn="l" fontAlgn="ctr"/>
                      <a:r>
                        <a:rPr lang="en-US" sz="1800" b="0" i="0" u="none" strike="noStrike" dirty="0" err="1">
                          <a:solidFill>
                            <a:schemeClr val="tx1"/>
                          </a:solidFill>
                          <a:effectLst/>
                          <a:latin typeface="Times New Roman" panose="02020603050405020304" pitchFamily="18" charset="0"/>
                          <a:cs typeface="Times New Roman" panose="02020603050405020304" pitchFamily="18" charset="0"/>
                        </a:rPr>
                        <a:t>Levomilnacipran</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Fetzima</a:t>
                      </a:r>
                    </a:p>
                  </a:txBody>
                  <a:tcPr marL="9525" marR="9525" marT="9525" marB="0" anchor="ctr"/>
                </a:tc>
                <a:tc>
                  <a:txBody>
                    <a:bodyPr/>
                    <a:lstStyle/>
                    <a:p>
                      <a:pPr algn="l" fontAlgn="ctr"/>
                      <a:r>
                        <a:rPr lang="pt-BR" sz="1800" b="0" i="0" u="none" strike="noStrike" dirty="0">
                          <a:solidFill>
                            <a:schemeClr val="tx1"/>
                          </a:solidFill>
                          <a:effectLst/>
                          <a:latin typeface="Times New Roman" panose="02020603050405020304" pitchFamily="18" charset="0"/>
                          <a:cs typeface="Times New Roman" panose="02020603050405020304" pitchFamily="18" charset="0"/>
                        </a:rPr>
                        <a:t>C: </a:t>
                      </a:r>
                      <a:r>
                        <a:rPr lang="en-US" sz="1800" b="0" i="0" u="none" strike="noStrike" dirty="0">
                          <a:solidFill>
                            <a:schemeClr val="tx1"/>
                          </a:solidFill>
                          <a:effectLst/>
                          <a:latin typeface="Times New Roman" panose="02020603050405020304" pitchFamily="18" charset="0"/>
                          <a:cs typeface="Times New Roman" panose="02020603050405020304" pitchFamily="18" charset="0"/>
                        </a:rPr>
                        <a:t>Not Established</a:t>
                      </a:r>
                      <a:endParaRPr lang="pt-BR" sz="1800" b="0" i="0"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pt-BR" sz="1800" b="0" i="0" u="none" strike="noStrike" dirty="0">
                          <a:solidFill>
                            <a:schemeClr val="tx1"/>
                          </a:solidFill>
                          <a:effectLst/>
                          <a:latin typeface="Times New Roman" panose="02020603050405020304" pitchFamily="18" charset="0"/>
                          <a:cs typeface="Times New Roman" panose="02020603050405020304" pitchFamily="18" charset="0"/>
                        </a:rPr>
                        <a:t>A:20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sz="1800" b="0" i="0" u="none" strike="noStrike" dirty="0">
                          <a:solidFill>
                            <a:schemeClr val="tx1"/>
                          </a:solidFill>
                          <a:effectLst/>
                          <a:latin typeface="Times New Roman" panose="02020603050405020304" pitchFamily="18" charset="0"/>
                          <a:cs typeface="Times New Roman" panose="02020603050405020304" pitchFamily="18" charset="0"/>
                        </a:rPr>
                        <a:t>Not Established</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pt-BR" sz="1800" b="0" i="0" u="none" strike="noStrike" dirty="0">
                          <a:solidFill>
                            <a:schemeClr val="tx1"/>
                          </a:solidFill>
                          <a:effectLst/>
                          <a:latin typeface="Times New Roman" panose="02020603050405020304" pitchFamily="18" charset="0"/>
                          <a:cs typeface="Times New Roman" panose="02020603050405020304" pitchFamily="18" charset="0"/>
                        </a:rPr>
                        <a:t>1</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92763307"/>
                  </a:ext>
                </a:extLst>
              </a:tr>
              <a:tr h="398010">
                <a:tc gridSpan="5">
                  <a:txBody>
                    <a:bodyPr/>
                    <a:lstStyle/>
                    <a:p>
                      <a:pPr algn="ctr" fontAlgn="ctr"/>
                      <a:r>
                        <a:rPr lang="en-US" sz="1800" b="1" i="0" u="none" strike="noStrike" dirty="0">
                          <a:solidFill>
                            <a:schemeClr val="tx1"/>
                          </a:solidFill>
                          <a:effectLst/>
                          <a:latin typeface="Times New Roman" panose="02020603050405020304" pitchFamily="18" charset="0"/>
                          <a:cs typeface="Times New Roman" panose="02020603050405020304" pitchFamily="18" charset="0"/>
                        </a:rPr>
                        <a:t>NRI</a:t>
                      </a:r>
                    </a:p>
                  </a:txBody>
                  <a:tcPr marL="9525" marR="9525" marT="9525" marB="0" anchor="ctr"/>
                </a:tc>
                <a:tc hMerge="1">
                  <a:txBody>
                    <a:bodyPr/>
                    <a:lstStyle/>
                    <a:p>
                      <a:pPr algn="l" fontAlgn="ctr"/>
                      <a:endParaRPr lang="en-US" sz="1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l" fontAlgn="ctr"/>
                      <a:endParaRPr lang="en-US" sz="1800" b="0" i="0" u="none" strike="noStrike" dirty="0">
                        <a:solidFill>
                          <a:srgbClr val="565656"/>
                        </a:solidFill>
                        <a:effectLst/>
                        <a:latin typeface="Times New Roman" panose="02020603050405020304" pitchFamily="18" charset="0"/>
                        <a:cs typeface="Times New Roman" panose="02020603050405020304" pitchFamily="18" charset="0"/>
                      </a:endParaRPr>
                    </a:p>
                  </a:txBody>
                  <a:tcPr marL="9525" marR="9525" marT="9525" marB="0" anchor="ctr"/>
                </a:tc>
                <a:tc hMerge="1">
                  <a:txBody>
                    <a:bodyPr/>
                    <a:lstStyle/>
                    <a:p>
                      <a:endParaRPr lang="en-US" sz="1800" dirty="0">
                        <a:latin typeface="Times New Roman" panose="02020603050405020304" pitchFamily="18" charset="0"/>
                        <a:cs typeface="Times New Roman" panose="02020603050405020304" pitchFamily="18" charset="0"/>
                      </a:endParaRPr>
                    </a:p>
                  </a:txBody>
                  <a:tcPr/>
                </a:tc>
                <a:tc hMerge="1">
                  <a:txBody>
                    <a:bodyPr/>
                    <a:lstStyle/>
                    <a:p>
                      <a:endParaRPr 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944910"/>
                  </a:ext>
                </a:extLst>
              </a:tr>
              <a:tr h="398010">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Atomoxetine</a:t>
                      </a: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Strattera</a:t>
                      </a:r>
                    </a:p>
                  </a:txBody>
                  <a:tcPr marL="9525" marR="9525" marT="9525" marB="0" anchor="ctr"/>
                </a:tc>
                <a:tc>
                  <a:txBody>
                    <a:bodyPr/>
                    <a:lstStyle/>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C: 10</a:t>
                      </a:r>
                    </a:p>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 40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10-60</a:t>
                      </a:r>
                    </a:p>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40-100</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1.2-1.8</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777925"/>
                  </a:ext>
                </a:extLst>
              </a:tr>
            </a:tbl>
          </a:graphicData>
        </a:graphic>
      </p:graphicFrame>
    </p:spTree>
    <p:extLst>
      <p:ext uri="{BB962C8B-B14F-4D97-AF65-F5344CB8AC3E}">
        <p14:creationId xmlns:p14="http://schemas.microsoft.com/office/powerpoint/2010/main" val="3008683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F6BD-F320-43F6-B9C5-A9FE4EC5A881}"/>
              </a:ext>
            </a:extLst>
          </p:cNvPr>
          <p:cNvSpPr>
            <a:spLocks noGrp="1"/>
          </p:cNvSpPr>
          <p:nvPr>
            <p:ph type="title"/>
          </p:nvPr>
        </p:nvSpPr>
        <p:spPr/>
        <p:txBody>
          <a:bodyPr/>
          <a:lstStyle/>
          <a:p>
            <a:r>
              <a:rPr lang="en-US" sz="4400" b="1" u="none" strike="noStrike" baseline="0" dirty="0">
                <a:solidFill>
                  <a:srgbClr val="222425"/>
                </a:solidFill>
                <a:latin typeface="Arial" panose="020B0604020202020204" pitchFamily="34" charset="0"/>
              </a:rPr>
              <a:t>Antidepressants – NDRI; Aty</a:t>
            </a:r>
            <a:r>
              <a:rPr lang="en-US" b="1" dirty="0">
                <a:solidFill>
                  <a:srgbClr val="222425"/>
                </a:solidFill>
                <a:latin typeface="Arial" panose="020B0604020202020204" pitchFamily="34" charset="0"/>
              </a:rPr>
              <a:t>pical</a:t>
            </a:r>
            <a:endParaRPr lang="en-US" dirty="0"/>
          </a:p>
        </p:txBody>
      </p:sp>
      <p:graphicFrame>
        <p:nvGraphicFramePr>
          <p:cNvPr id="7" name="Table 5">
            <a:extLst>
              <a:ext uri="{FF2B5EF4-FFF2-40B4-BE49-F238E27FC236}">
                <a16:creationId xmlns:a16="http://schemas.microsoft.com/office/drawing/2014/main" id="{78678B08-2F49-4D99-9CC5-634BDA7B073E}"/>
              </a:ext>
            </a:extLst>
          </p:cNvPr>
          <p:cNvGraphicFramePr>
            <a:graphicFrameLocks noGrp="1"/>
          </p:cNvGraphicFramePr>
          <p:nvPr>
            <p:extLst>
              <p:ext uri="{D42A27DB-BD31-4B8C-83A1-F6EECF244321}">
                <p14:modId xmlns:p14="http://schemas.microsoft.com/office/powerpoint/2010/main" val="717641739"/>
              </p:ext>
            </p:extLst>
          </p:nvPr>
        </p:nvGraphicFramePr>
        <p:xfrm>
          <a:off x="530352" y="1690688"/>
          <a:ext cx="10777726" cy="3621602"/>
        </p:xfrm>
        <a:graphic>
          <a:graphicData uri="http://schemas.openxmlformats.org/drawingml/2006/table">
            <a:tbl>
              <a:tblPr firstRow="1" bandRow="1">
                <a:tableStyleId>{5C22544A-7EE6-4342-B048-85BDC9FD1C3A}</a:tableStyleId>
              </a:tblPr>
              <a:tblGrid>
                <a:gridCol w="2051622">
                  <a:extLst>
                    <a:ext uri="{9D8B030D-6E8A-4147-A177-3AD203B41FA5}">
                      <a16:colId xmlns:a16="http://schemas.microsoft.com/office/drawing/2014/main" val="1185487930"/>
                    </a:ext>
                  </a:extLst>
                </a:gridCol>
                <a:gridCol w="2181526">
                  <a:extLst>
                    <a:ext uri="{9D8B030D-6E8A-4147-A177-3AD203B41FA5}">
                      <a16:colId xmlns:a16="http://schemas.microsoft.com/office/drawing/2014/main" val="2501976016"/>
                    </a:ext>
                  </a:extLst>
                </a:gridCol>
                <a:gridCol w="2181526">
                  <a:extLst>
                    <a:ext uri="{9D8B030D-6E8A-4147-A177-3AD203B41FA5}">
                      <a16:colId xmlns:a16="http://schemas.microsoft.com/office/drawing/2014/main" val="3409168278"/>
                    </a:ext>
                  </a:extLst>
                </a:gridCol>
                <a:gridCol w="2181526">
                  <a:extLst>
                    <a:ext uri="{9D8B030D-6E8A-4147-A177-3AD203B41FA5}">
                      <a16:colId xmlns:a16="http://schemas.microsoft.com/office/drawing/2014/main" val="3073068416"/>
                    </a:ext>
                  </a:extLst>
                </a:gridCol>
                <a:gridCol w="2181526">
                  <a:extLst>
                    <a:ext uri="{9D8B030D-6E8A-4147-A177-3AD203B41FA5}">
                      <a16:colId xmlns:a16="http://schemas.microsoft.com/office/drawing/2014/main" val="824853341"/>
                    </a:ext>
                  </a:extLst>
                </a:gridCol>
              </a:tblGrid>
              <a:tr h="663272">
                <a:tc>
                  <a:txBody>
                    <a:bodyPr/>
                    <a:lstStyle/>
                    <a:p>
                      <a:r>
                        <a:rPr lang="en-US" dirty="0"/>
                        <a:t>Generic Name</a:t>
                      </a:r>
                    </a:p>
                  </a:txBody>
                  <a:tcPr/>
                </a:tc>
                <a:tc>
                  <a:txBody>
                    <a:bodyPr/>
                    <a:lstStyle/>
                    <a:p>
                      <a:r>
                        <a:rPr lang="en-US" dirty="0"/>
                        <a:t>Brand  Name (mg) </a:t>
                      </a:r>
                    </a:p>
                  </a:txBody>
                  <a:tcPr/>
                </a:tc>
                <a:tc>
                  <a:txBody>
                    <a:bodyPr/>
                    <a:lstStyle/>
                    <a:p>
                      <a:r>
                        <a:rPr lang="en-US" dirty="0"/>
                        <a:t>Starting Daily Dose  (mg)</a:t>
                      </a:r>
                    </a:p>
                  </a:txBody>
                  <a:tcPr/>
                </a:tc>
                <a:tc>
                  <a:txBody>
                    <a:bodyPr/>
                    <a:lstStyle/>
                    <a:p>
                      <a:r>
                        <a:rPr lang="en-US" dirty="0"/>
                        <a:t>Daily Dose</a:t>
                      </a:r>
                    </a:p>
                  </a:txBody>
                  <a:tcPr/>
                </a:tc>
                <a:tc>
                  <a:txBody>
                    <a:bodyPr/>
                    <a:lstStyle/>
                    <a:p>
                      <a:r>
                        <a:rPr lang="en-US" dirty="0"/>
                        <a:t>Daily Dose (weight adj, mg/kg</a:t>
                      </a:r>
                    </a:p>
                  </a:txBody>
                  <a:tcPr/>
                </a:tc>
                <a:extLst>
                  <a:ext uri="{0D108BD9-81ED-4DB2-BD59-A6C34878D82A}">
                    <a16:rowId xmlns:a16="http://schemas.microsoft.com/office/drawing/2014/main" val="954995338"/>
                  </a:ext>
                </a:extLst>
              </a:tr>
              <a:tr h="524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Bupropion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SR</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err="1">
                          <a:solidFill>
                            <a:schemeClr val="tx1"/>
                          </a:solidFill>
                          <a:latin typeface="Times New Roman" panose="02020603050405020304" pitchFamily="18" charset="0"/>
                          <a:cs typeface="Times New Roman" panose="02020603050405020304" pitchFamily="18" charset="0"/>
                        </a:rPr>
                        <a:t>Wellbutrin</a:t>
                      </a:r>
                      <a:endParaRPr lang="fr-FR" sz="1800" b="0" i="0" u="none" strike="noStrike" baseline="0" dirty="0">
                        <a:solidFill>
                          <a:schemeClr val="tx1"/>
                        </a:solidFill>
                        <a:latin typeface="Times New Roman" panose="02020603050405020304" pitchFamily="18" charset="0"/>
                        <a:cs typeface="Times New Roman" panose="02020603050405020304" pitchFamily="18" charset="0"/>
                      </a:endParaRP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SR</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C: 100</a:t>
                      </a: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A: 100</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50-150</a:t>
                      </a:r>
                    </a:p>
                    <a:p>
                      <a:r>
                        <a:rPr lang="fr-FR" sz="1800" b="0" i="0" u="none" strike="noStrike" baseline="0" dirty="0">
                          <a:solidFill>
                            <a:schemeClr val="tx1"/>
                          </a:solidFill>
                          <a:latin typeface="Times New Roman" panose="02020603050405020304" pitchFamily="18" charset="0"/>
                          <a:cs typeface="Times New Roman" panose="02020603050405020304" pitchFamily="18" charset="0"/>
                        </a:rPr>
                        <a:t>150-300</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FR" sz="1800" b="0" i="0" u="none" strike="noStrike" baseline="0" dirty="0">
                          <a:solidFill>
                            <a:schemeClr val="tx1"/>
                          </a:solidFill>
                          <a:latin typeface="Times New Roman" panose="02020603050405020304" pitchFamily="18" charset="0"/>
                          <a:cs typeface="Times New Roman" panose="02020603050405020304" pitchFamily="18" charset="0"/>
                        </a:rPr>
                        <a:t>3-6</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4396878"/>
                  </a:ext>
                </a:extLst>
              </a:tr>
              <a:tr h="398010">
                <a:tc gridSpan="5">
                  <a:txBody>
                    <a:bodyPr/>
                    <a:lstStyle/>
                    <a:p>
                      <a:pPr algn="ctr" fontAlgn="ctr"/>
                      <a:r>
                        <a:rPr lang="en-US" sz="1800" b="1" i="0" u="none" strike="noStrike" dirty="0">
                          <a:solidFill>
                            <a:schemeClr val="tx1"/>
                          </a:solidFill>
                          <a:effectLst/>
                          <a:latin typeface="Times New Roman" panose="02020603050405020304" pitchFamily="18" charset="0"/>
                          <a:cs typeface="Times New Roman" panose="02020603050405020304" pitchFamily="18" charset="0"/>
                        </a:rPr>
                        <a:t>Atypical</a:t>
                      </a:r>
                    </a:p>
                  </a:txBody>
                  <a:tcPr marL="9525" marR="9525" marT="9525" marB="0" anchor="ctr"/>
                </a:tc>
                <a:tc hMerge="1">
                  <a:txBody>
                    <a:bodyPr/>
                    <a:lstStyle/>
                    <a:p>
                      <a:pPr algn="l" fontAlgn="ct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5725" marR="9525" marT="9525" marB="0" anchor="ctr"/>
                </a:tc>
                <a:tc hMerge="1">
                  <a:txBody>
                    <a:bodyPr/>
                    <a:lstStyle/>
                    <a:p>
                      <a:pPr algn="l" fontAlgn="ct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85725" marR="9525" marT="9525"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106278504"/>
                  </a:ext>
                </a:extLst>
              </a:tr>
              <a:tr h="398010">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Mirtazapine</a:t>
                      </a: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Remeron</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Times New Roman" panose="02020603050405020304" pitchFamily="18" charset="0"/>
                          <a:cs typeface="Times New Roman" panose="02020603050405020304" pitchFamily="18" charset="0"/>
                        </a:rPr>
                        <a:t>C:7.5</a:t>
                      </a:r>
                    </a:p>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A: 15</a:t>
                      </a:r>
                    </a:p>
                  </a:txBody>
                  <a:tcPr marL="857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50-30</a:t>
                      </a:r>
                    </a:p>
                    <a:p>
                      <a:r>
                        <a:rPr lang="en-US" sz="1800" dirty="0">
                          <a:solidFill>
                            <a:schemeClr val="tx1"/>
                          </a:solidFill>
                          <a:latin typeface="Times New Roman" panose="02020603050405020304" pitchFamily="18" charset="0"/>
                          <a:cs typeface="Times New Roman" panose="02020603050405020304" pitchFamily="18" charset="0"/>
                        </a:rPr>
                        <a:t>15-45</a:t>
                      </a:r>
                    </a:p>
                  </a:txBody>
                  <a:tcPr/>
                </a:tc>
                <a:tc>
                  <a:txBody>
                    <a:bodyPr/>
                    <a:lstStyle/>
                    <a:p>
                      <a:r>
                        <a:rPr lang="en-US" sz="1800" b="0" i="0" u="none" strike="noStrike" dirty="0">
                          <a:solidFill>
                            <a:schemeClr val="tx1"/>
                          </a:solidFill>
                          <a:effectLst/>
                          <a:latin typeface="Times New Roman" panose="02020603050405020304" pitchFamily="18" charset="0"/>
                          <a:cs typeface="Times New Roman" panose="02020603050405020304" pitchFamily="18" charset="0"/>
                        </a:rPr>
                        <a:t>Not Established</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89323955"/>
                  </a:ext>
                </a:extLst>
              </a:tr>
              <a:tr h="398010">
                <a:tc>
                  <a:txBody>
                    <a:bodyPr/>
                    <a:lstStyle/>
                    <a:p>
                      <a:pPr algn="l" fontAlgn="ctr"/>
                      <a:r>
                        <a:rPr lang="en-US" sz="1800" b="0" i="0" u="none" strike="noStrike" kern="1200" baseline="0" dirty="0">
                          <a:solidFill>
                            <a:schemeClr val="dk1"/>
                          </a:solidFill>
                          <a:latin typeface="Times New Roman" panose="02020603050405020304" pitchFamily="18" charset="0"/>
                          <a:ea typeface="+mn-ea"/>
                          <a:cs typeface="Times New Roman" panose="02020603050405020304" pitchFamily="18" charset="0"/>
                        </a:rPr>
                        <a:t>Trazodone</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Desyrel</a:t>
                      </a:r>
                    </a:p>
                  </a:txBody>
                  <a:tcPr marL="9525" marR="9525" marT="9525" marB="0" anchor="ctr"/>
                </a:tc>
                <a:tc>
                  <a:txBody>
                    <a:bodyPr/>
                    <a:lstStyle/>
                    <a:p>
                      <a:pPr algn="l" fontAlgn="ctr"/>
                      <a:r>
                        <a:rPr lang="pt-BR" sz="1800" b="0" i="0" u="none" strike="noStrike" dirty="0">
                          <a:solidFill>
                            <a:schemeClr val="tx1"/>
                          </a:solidFill>
                          <a:effectLst/>
                          <a:latin typeface="Times New Roman" panose="02020603050405020304" pitchFamily="18" charset="0"/>
                          <a:cs typeface="Times New Roman" panose="02020603050405020304" pitchFamily="18" charset="0"/>
                        </a:rPr>
                        <a:t>C: </a:t>
                      </a:r>
                      <a:r>
                        <a:rPr lang="en-US" sz="1800" b="0" i="0" u="none" strike="noStrike" dirty="0">
                          <a:solidFill>
                            <a:schemeClr val="tx1"/>
                          </a:solidFill>
                          <a:effectLst/>
                          <a:latin typeface="Times New Roman" panose="02020603050405020304" pitchFamily="18" charset="0"/>
                          <a:cs typeface="Times New Roman" panose="02020603050405020304" pitchFamily="18" charset="0"/>
                        </a:rPr>
                        <a:t>25</a:t>
                      </a:r>
                      <a:endParaRPr lang="pt-BR" sz="1800" b="0" i="0" u="none" strike="noStrike" dirty="0">
                        <a:solidFill>
                          <a:schemeClr val="tx1"/>
                        </a:solidFill>
                        <a:effectLst/>
                        <a:latin typeface="Times New Roman" panose="02020603050405020304" pitchFamily="18" charset="0"/>
                        <a:cs typeface="Times New Roman" panose="02020603050405020304" pitchFamily="18" charset="0"/>
                      </a:endParaRPr>
                    </a:p>
                    <a:p>
                      <a:pPr algn="l" fontAlgn="ctr"/>
                      <a:r>
                        <a:rPr lang="pt-BR" sz="1800" b="0" i="0" u="none" strike="noStrike" dirty="0">
                          <a:solidFill>
                            <a:schemeClr val="tx1"/>
                          </a:solidFill>
                          <a:effectLst/>
                          <a:latin typeface="Times New Roman" panose="02020603050405020304" pitchFamily="18" charset="0"/>
                          <a:cs typeface="Times New Roman" panose="02020603050405020304" pitchFamily="18" charset="0"/>
                        </a:rPr>
                        <a:t>A: 50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sz="1800" b="0" i="0" u="none" strike="noStrike" dirty="0">
                          <a:solidFill>
                            <a:schemeClr val="tx1"/>
                          </a:solidFill>
                          <a:effectLst/>
                          <a:latin typeface="Times New Roman" panose="02020603050405020304" pitchFamily="18" charset="0"/>
                          <a:cs typeface="Times New Roman" panose="02020603050405020304" pitchFamily="18" charset="0"/>
                        </a:rPr>
                        <a:t>25-75</a:t>
                      </a:r>
                    </a:p>
                    <a:p>
                      <a:r>
                        <a:rPr lang="en-US" sz="1800" b="0" i="0" u="none" strike="noStrike" dirty="0">
                          <a:solidFill>
                            <a:schemeClr val="tx1"/>
                          </a:solidFill>
                          <a:effectLst/>
                          <a:latin typeface="Times New Roman" panose="02020603050405020304" pitchFamily="18" charset="0"/>
                          <a:cs typeface="Times New Roman" panose="02020603050405020304" pitchFamily="18" charset="0"/>
                        </a:rPr>
                        <a:t>25-100</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pt-BR" sz="1800" b="0" i="0" u="none" strike="noStrike" dirty="0">
                          <a:solidFill>
                            <a:schemeClr val="tx1"/>
                          </a:solidFill>
                          <a:effectLst/>
                          <a:latin typeface="Times New Roman" panose="02020603050405020304" pitchFamily="18" charset="0"/>
                          <a:cs typeface="Times New Roman" panose="02020603050405020304" pitchFamily="18" charset="0"/>
                        </a:rPr>
                        <a:t>1 -3</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92763307"/>
                  </a:ext>
                </a:extLst>
              </a:tr>
              <a:tr h="398010">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Vortioxetine</a:t>
                      </a:r>
                    </a:p>
                  </a:txBody>
                  <a:tcPr marL="9525" marR="9525" marT="9525" marB="0" anchor="ctr"/>
                </a:tc>
                <a:tc>
                  <a:txBody>
                    <a:bodyPr/>
                    <a:lstStyle/>
                    <a:p>
                      <a:pPr algn="l" fontAlgn="ctr"/>
                      <a:r>
                        <a:rPr lang="en-US" sz="1800" b="0" i="0" u="none" strike="noStrike" dirty="0">
                          <a:solidFill>
                            <a:schemeClr val="tx1"/>
                          </a:solidFill>
                          <a:effectLst/>
                          <a:latin typeface="Times New Roman" panose="02020603050405020304" pitchFamily="18" charset="0"/>
                          <a:cs typeface="Times New Roman" panose="02020603050405020304" pitchFamily="18" charset="0"/>
                        </a:rPr>
                        <a:t>Brintellix</a:t>
                      </a:r>
                    </a:p>
                  </a:txBody>
                  <a:tcPr marL="9525" marR="9525" marT="9525" marB="0" anchor="ctr"/>
                </a:tc>
                <a:tc>
                  <a:txBody>
                    <a:bodyPr/>
                    <a:lstStyle/>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C: </a:t>
                      </a:r>
                      <a:r>
                        <a:rPr lang="en-US" sz="1800" b="0" i="0" u="none" strike="noStrike" dirty="0">
                          <a:solidFill>
                            <a:schemeClr val="tx1"/>
                          </a:solidFill>
                          <a:effectLst/>
                          <a:latin typeface="Times New Roman" panose="02020603050405020304" pitchFamily="18" charset="0"/>
                          <a:cs typeface="Times New Roman" panose="02020603050405020304" pitchFamily="18" charset="0"/>
                        </a:rPr>
                        <a:t>Not Established</a:t>
                      </a:r>
                      <a:endParaRPr lang="en-US" sz="1800" dirty="0">
                        <a:solidFill>
                          <a:schemeClr val="tx1"/>
                        </a:solidFill>
                        <a:latin typeface="Times New Roman" panose="02020603050405020304" pitchFamily="18" charset="0"/>
                        <a:cs typeface="Times New Roman" panose="02020603050405020304" pitchFamily="18" charset="0"/>
                      </a:endParaRPr>
                    </a:p>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A: 10</a:t>
                      </a:r>
                      <a:endParaRPr lang="en-US" sz="1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r>
                        <a:rPr lang="en-US" sz="1800" b="0" i="0" u="none" strike="noStrike" dirty="0">
                          <a:solidFill>
                            <a:schemeClr val="tx1"/>
                          </a:solidFill>
                          <a:effectLst/>
                          <a:latin typeface="Times New Roman" panose="02020603050405020304" pitchFamily="18" charset="0"/>
                          <a:cs typeface="Times New Roman" panose="02020603050405020304" pitchFamily="18" charset="0"/>
                        </a:rPr>
                        <a:t>Not Established</a:t>
                      </a:r>
                      <a:endParaRPr lang="en-US" sz="1800" dirty="0">
                        <a:solidFill>
                          <a:schemeClr val="tx1"/>
                        </a:solidFill>
                        <a:latin typeface="Times New Roman" panose="02020603050405020304" pitchFamily="18" charset="0"/>
                        <a:cs typeface="Times New Roman" panose="02020603050405020304" pitchFamily="18" charset="0"/>
                      </a:endParaRPr>
                    </a:p>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10-20</a:t>
                      </a:r>
                      <a:endParaRPr lang="en-US"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1800" b="0" i="0" u="none" strike="noStrike" kern="1200" baseline="0" dirty="0">
                          <a:solidFill>
                            <a:schemeClr val="tx1"/>
                          </a:solidFill>
                          <a:latin typeface="Times New Roman" panose="02020603050405020304" pitchFamily="18" charset="0"/>
                          <a:ea typeface="+mn-ea"/>
                          <a:cs typeface="Times New Roman" panose="02020603050405020304" pitchFamily="18" charset="0"/>
                        </a:rPr>
                        <a:t>1.2-1.8</a:t>
                      </a:r>
                      <a:endParaRPr lang="en-US"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777925"/>
                  </a:ext>
                </a:extLst>
              </a:tr>
            </a:tbl>
          </a:graphicData>
        </a:graphic>
      </p:graphicFrame>
    </p:spTree>
    <p:extLst>
      <p:ext uri="{BB962C8B-B14F-4D97-AF65-F5344CB8AC3E}">
        <p14:creationId xmlns:p14="http://schemas.microsoft.com/office/powerpoint/2010/main" val="385276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65FC6-1AF3-4306-A7C7-59865FAD9ECC}"/>
              </a:ext>
            </a:extLst>
          </p:cNvPr>
          <p:cNvSpPr>
            <a:spLocks noGrp="1"/>
          </p:cNvSpPr>
          <p:nvPr>
            <p:ph type="title"/>
          </p:nvPr>
        </p:nvSpPr>
        <p:spPr/>
        <p:txBody>
          <a:bodyPr>
            <a:normAutofit/>
          </a:bodyPr>
          <a:lstStyle/>
          <a:p>
            <a:r>
              <a:rPr lang="en-US" dirty="0"/>
              <a:t>Mood Stabilizers</a:t>
            </a:r>
            <a:br>
              <a:rPr lang="en-US" dirty="0"/>
            </a:br>
            <a:endParaRPr lang="en-US" dirty="0"/>
          </a:p>
        </p:txBody>
      </p:sp>
      <p:sp>
        <p:nvSpPr>
          <p:cNvPr id="3" name="Content Placeholder 2">
            <a:extLst>
              <a:ext uri="{FF2B5EF4-FFF2-40B4-BE49-F238E27FC236}">
                <a16:creationId xmlns:a16="http://schemas.microsoft.com/office/drawing/2014/main" id="{D7AD9611-36AF-4D78-9F1C-5A460906439A}"/>
              </a:ext>
            </a:extLst>
          </p:cNvPr>
          <p:cNvSpPr>
            <a:spLocks noGrp="1"/>
          </p:cNvSpPr>
          <p:nvPr>
            <p:ph idx="1"/>
          </p:nvPr>
        </p:nvSpPr>
        <p:spPr/>
        <p:txBody>
          <a:bodyPr>
            <a:normAutofit fontScale="92500" lnSpcReduction="10000"/>
          </a:bodyPr>
          <a:lstStyle/>
          <a:p>
            <a:r>
              <a:rPr lang="en-US" dirty="0"/>
              <a:t>LITHIUM- “The Gold Standard”</a:t>
            </a:r>
          </a:p>
          <a:p>
            <a:r>
              <a:rPr lang="en-US" dirty="0"/>
              <a:t>This is an established mood stabilizer, with a 50-80% response rate for bipolar I disorder in adults and adolescents.</a:t>
            </a:r>
          </a:p>
          <a:p>
            <a:r>
              <a:rPr lang="en-US" dirty="0"/>
              <a:t>Positive outcomes with lithium in preadolescent bipolar patients are considerably lower. </a:t>
            </a:r>
          </a:p>
          <a:p>
            <a:r>
              <a:rPr lang="en-US" dirty="0"/>
              <a:t>Lithium is approved by the FDA in children from </a:t>
            </a:r>
            <a:r>
              <a:rPr lang="en-US" b="1" dirty="0"/>
              <a:t>12-18 years of age</a:t>
            </a:r>
            <a:r>
              <a:rPr lang="en-US" dirty="0"/>
              <a:t>. In adolescent's lithium is a first-line agent indicated for bipolar mania, bipolar depression, and prophylaxis. </a:t>
            </a:r>
          </a:p>
          <a:p>
            <a:r>
              <a:rPr lang="en-US" b="1" dirty="0"/>
              <a:t>Lithium has unique features in its ability to significantly reduce suicide</a:t>
            </a:r>
            <a:r>
              <a:rPr lang="en-US" dirty="0"/>
              <a:t>. This is important since bipolar disorder is associated with a very high rate of suicide. </a:t>
            </a:r>
          </a:p>
        </p:txBody>
      </p:sp>
    </p:spTree>
    <p:extLst>
      <p:ext uri="{BB962C8B-B14F-4D97-AF65-F5344CB8AC3E}">
        <p14:creationId xmlns:p14="http://schemas.microsoft.com/office/powerpoint/2010/main" val="312564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9EAC5-A44D-E447-A963-D038450779D3}"/>
              </a:ext>
            </a:extLst>
          </p:cNvPr>
          <p:cNvSpPr>
            <a:spLocks noGrp="1"/>
          </p:cNvSpPr>
          <p:nvPr>
            <p:ph type="title"/>
          </p:nvPr>
        </p:nvSpPr>
        <p:spPr/>
        <p:txBody>
          <a:bodyPr/>
          <a:lstStyle/>
          <a:p>
            <a:r>
              <a:rPr lang="en-US" dirty="0"/>
              <a:t>Side Effects of Lithium	</a:t>
            </a:r>
          </a:p>
        </p:txBody>
      </p:sp>
      <p:sp>
        <p:nvSpPr>
          <p:cNvPr id="3" name="Content Placeholder 2">
            <a:extLst>
              <a:ext uri="{FF2B5EF4-FFF2-40B4-BE49-F238E27FC236}">
                <a16:creationId xmlns:a16="http://schemas.microsoft.com/office/drawing/2014/main" id="{3AEF0FD8-66A3-514E-95EA-9EDFAA3F628E}"/>
              </a:ext>
            </a:extLst>
          </p:cNvPr>
          <p:cNvSpPr>
            <a:spLocks noGrp="1"/>
          </p:cNvSpPr>
          <p:nvPr>
            <p:ph idx="1"/>
          </p:nvPr>
        </p:nvSpPr>
        <p:spPr/>
        <p:txBody>
          <a:bodyPr/>
          <a:lstStyle/>
          <a:p>
            <a:r>
              <a:rPr lang="en-US" dirty="0"/>
              <a:t>Increased thirst</a:t>
            </a:r>
          </a:p>
          <a:p>
            <a:r>
              <a:rPr lang="en-US" dirty="0"/>
              <a:t>Increased urination</a:t>
            </a:r>
          </a:p>
          <a:p>
            <a:r>
              <a:rPr lang="en-US" dirty="0"/>
              <a:t>Possible nausea or vomiting</a:t>
            </a:r>
          </a:p>
          <a:p>
            <a:r>
              <a:rPr lang="en-US" dirty="0"/>
              <a:t>Diarrhea, headache, tremors, weight gain, and worsening of acne</a:t>
            </a:r>
          </a:p>
          <a:p>
            <a:r>
              <a:rPr lang="en-US" dirty="0"/>
              <a:t>Shaking</a:t>
            </a:r>
          </a:p>
          <a:p>
            <a:endParaRPr lang="en-US" dirty="0"/>
          </a:p>
        </p:txBody>
      </p:sp>
    </p:spTree>
    <p:extLst>
      <p:ext uri="{BB962C8B-B14F-4D97-AF65-F5344CB8AC3E}">
        <p14:creationId xmlns:p14="http://schemas.microsoft.com/office/powerpoint/2010/main" val="57173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D43A-DE23-DF4B-A9C7-CEFB215BBBC0}"/>
              </a:ext>
            </a:extLst>
          </p:cNvPr>
          <p:cNvSpPr>
            <a:spLocks noGrp="1"/>
          </p:cNvSpPr>
          <p:nvPr>
            <p:ph type="title"/>
          </p:nvPr>
        </p:nvSpPr>
        <p:spPr/>
        <p:txBody>
          <a:bodyPr/>
          <a:lstStyle/>
          <a:p>
            <a:pPr algn="ctr"/>
            <a:r>
              <a:rPr lang="en-US" dirty="0"/>
              <a:t>Symptoms of Major Depression</a:t>
            </a:r>
            <a:br>
              <a:rPr lang="en-US" dirty="0"/>
            </a:br>
            <a:r>
              <a:rPr lang="en-US" dirty="0"/>
              <a:t>5 or more symptoms (Adults)	</a:t>
            </a:r>
          </a:p>
        </p:txBody>
      </p:sp>
      <p:sp>
        <p:nvSpPr>
          <p:cNvPr id="3" name="Content Placeholder 2">
            <a:extLst>
              <a:ext uri="{FF2B5EF4-FFF2-40B4-BE49-F238E27FC236}">
                <a16:creationId xmlns:a16="http://schemas.microsoft.com/office/drawing/2014/main" id="{422DB551-8499-E149-AA1A-2BAD98BF6A45}"/>
              </a:ext>
            </a:extLst>
          </p:cNvPr>
          <p:cNvSpPr>
            <a:spLocks noGrp="1"/>
          </p:cNvSpPr>
          <p:nvPr>
            <p:ph idx="1"/>
          </p:nvPr>
        </p:nvSpPr>
        <p:spPr/>
        <p:txBody>
          <a:bodyPr>
            <a:normAutofit fontScale="92500" lnSpcReduction="10000"/>
          </a:bodyPr>
          <a:lstStyle/>
          <a:p>
            <a:r>
              <a:rPr lang="en-US" dirty="0"/>
              <a:t>Depressed or irritable mood for more days than not</a:t>
            </a:r>
          </a:p>
          <a:p>
            <a:r>
              <a:rPr lang="en-US" dirty="0"/>
              <a:t>Anhedonia (markedly diminished interest or pleasure in all or almost all activities, most days)</a:t>
            </a:r>
          </a:p>
          <a:p>
            <a:r>
              <a:rPr lang="en-US" dirty="0"/>
              <a:t>Significant weight loss or gain (or failure to make expected weight gain) </a:t>
            </a:r>
          </a:p>
          <a:p>
            <a:r>
              <a:rPr lang="en-US" dirty="0"/>
              <a:t>Insomnia or hypersomnia more days than not</a:t>
            </a:r>
          </a:p>
          <a:p>
            <a:r>
              <a:rPr lang="en-US" dirty="0"/>
              <a:t>Psychomotor agitation or retardation nearly every day</a:t>
            </a:r>
          </a:p>
          <a:p>
            <a:r>
              <a:rPr lang="en-US" dirty="0"/>
              <a:t>Fatigue more days than not</a:t>
            </a:r>
          </a:p>
          <a:p>
            <a:r>
              <a:rPr lang="en-US" dirty="0"/>
              <a:t>Feelings of worthlessness or excessive guilt</a:t>
            </a:r>
          </a:p>
          <a:p>
            <a:r>
              <a:rPr lang="en-US" dirty="0"/>
              <a:t>Impaired concentration</a:t>
            </a:r>
          </a:p>
          <a:p>
            <a:r>
              <a:rPr lang="en-US" dirty="0"/>
              <a:t>Recurrent thoughts of death or suicide</a:t>
            </a:r>
          </a:p>
          <a:p>
            <a:endParaRPr lang="en-US" dirty="0"/>
          </a:p>
        </p:txBody>
      </p:sp>
    </p:spTree>
    <p:extLst>
      <p:ext uri="{BB962C8B-B14F-4D97-AF65-F5344CB8AC3E}">
        <p14:creationId xmlns:p14="http://schemas.microsoft.com/office/powerpoint/2010/main" val="2100193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B1E18-3171-864B-B0B5-4B8088FCE6D4}"/>
              </a:ext>
            </a:extLst>
          </p:cNvPr>
          <p:cNvSpPr>
            <a:spLocks noGrp="1"/>
          </p:cNvSpPr>
          <p:nvPr>
            <p:ph type="title"/>
          </p:nvPr>
        </p:nvSpPr>
        <p:spPr/>
        <p:txBody>
          <a:bodyPr/>
          <a:lstStyle/>
          <a:p>
            <a:r>
              <a:rPr lang="en-US" dirty="0"/>
              <a:t>More Serious Side Effects of Lithium</a:t>
            </a:r>
          </a:p>
        </p:txBody>
      </p:sp>
      <p:sp>
        <p:nvSpPr>
          <p:cNvPr id="3" name="Content Placeholder 2">
            <a:extLst>
              <a:ext uri="{FF2B5EF4-FFF2-40B4-BE49-F238E27FC236}">
                <a16:creationId xmlns:a16="http://schemas.microsoft.com/office/drawing/2014/main" id="{D62197E9-52BD-DF44-9219-B355BE49A3F0}"/>
              </a:ext>
            </a:extLst>
          </p:cNvPr>
          <p:cNvSpPr>
            <a:spLocks noGrp="1"/>
          </p:cNvSpPr>
          <p:nvPr>
            <p:ph idx="1"/>
          </p:nvPr>
        </p:nvSpPr>
        <p:spPr/>
        <p:txBody>
          <a:bodyPr/>
          <a:lstStyle/>
          <a:p>
            <a:r>
              <a:rPr lang="en-US" dirty="0"/>
              <a:t>Changes in Kidney Function</a:t>
            </a:r>
          </a:p>
          <a:p>
            <a:r>
              <a:rPr lang="en-US" dirty="0"/>
              <a:t>Hypothyroidism</a:t>
            </a:r>
          </a:p>
          <a:p>
            <a:r>
              <a:rPr lang="en-US" dirty="0"/>
              <a:t>Cardiac conduction abnormalities</a:t>
            </a:r>
          </a:p>
          <a:p>
            <a:r>
              <a:rPr lang="en-US" dirty="0"/>
              <a:t>Increased White Blood Cell Count</a:t>
            </a:r>
          </a:p>
          <a:p>
            <a:endParaRPr lang="en-US" dirty="0"/>
          </a:p>
          <a:p>
            <a:r>
              <a:rPr lang="en-US" b="1" dirty="0"/>
              <a:t>This is why the use of Lithium requires ongoing medical and blood tests</a:t>
            </a:r>
          </a:p>
        </p:txBody>
      </p:sp>
    </p:spTree>
    <p:extLst>
      <p:ext uri="{BB962C8B-B14F-4D97-AF65-F5344CB8AC3E}">
        <p14:creationId xmlns:p14="http://schemas.microsoft.com/office/powerpoint/2010/main" val="41281958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73B49-4310-2B4F-9AE7-CD09F31D81BC}"/>
              </a:ext>
            </a:extLst>
          </p:cNvPr>
          <p:cNvSpPr>
            <a:spLocks noGrp="1"/>
          </p:cNvSpPr>
          <p:nvPr>
            <p:ph type="title"/>
          </p:nvPr>
        </p:nvSpPr>
        <p:spPr/>
        <p:txBody>
          <a:bodyPr/>
          <a:lstStyle/>
          <a:p>
            <a:r>
              <a:rPr lang="en-US" dirty="0"/>
              <a:t>Divalproex (Depakote)/Carbamazepine(Tegretol) </a:t>
            </a:r>
          </a:p>
        </p:txBody>
      </p:sp>
      <p:sp>
        <p:nvSpPr>
          <p:cNvPr id="3" name="Content Placeholder 2">
            <a:extLst>
              <a:ext uri="{FF2B5EF4-FFF2-40B4-BE49-F238E27FC236}">
                <a16:creationId xmlns:a16="http://schemas.microsoft.com/office/drawing/2014/main" id="{38B082D2-693F-CA43-B086-F8B88119ED08}"/>
              </a:ext>
            </a:extLst>
          </p:cNvPr>
          <p:cNvSpPr>
            <a:spLocks noGrp="1"/>
          </p:cNvSpPr>
          <p:nvPr>
            <p:ph idx="1"/>
          </p:nvPr>
        </p:nvSpPr>
        <p:spPr/>
        <p:txBody>
          <a:bodyPr/>
          <a:lstStyle/>
          <a:p>
            <a:r>
              <a:rPr lang="en-US" dirty="0"/>
              <a:t>Divalproex - is a first-line agent for mania and considered to be the preferred drug for mixed episodes in adults and adolescents. </a:t>
            </a:r>
          </a:p>
          <a:p>
            <a:r>
              <a:rPr lang="en-US" dirty="0"/>
              <a:t>Carbamazepine - is a second-line medication for mania. </a:t>
            </a:r>
          </a:p>
          <a:p>
            <a:endParaRPr lang="en-US" dirty="0"/>
          </a:p>
        </p:txBody>
      </p:sp>
    </p:spTree>
    <p:extLst>
      <p:ext uri="{BB962C8B-B14F-4D97-AF65-F5344CB8AC3E}">
        <p14:creationId xmlns:p14="http://schemas.microsoft.com/office/powerpoint/2010/main" val="35156733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16BBD-7CDF-374E-B0E5-D713544783A8}"/>
              </a:ext>
            </a:extLst>
          </p:cNvPr>
          <p:cNvSpPr>
            <a:spLocks noGrp="1"/>
          </p:cNvSpPr>
          <p:nvPr>
            <p:ph type="title"/>
          </p:nvPr>
        </p:nvSpPr>
        <p:spPr/>
        <p:txBody>
          <a:bodyPr/>
          <a:lstStyle/>
          <a:p>
            <a:r>
              <a:rPr lang="en-US" dirty="0"/>
              <a:t>Lamotrigine (Lamictal)</a:t>
            </a:r>
          </a:p>
        </p:txBody>
      </p:sp>
      <p:sp>
        <p:nvSpPr>
          <p:cNvPr id="3" name="Content Placeholder 2">
            <a:extLst>
              <a:ext uri="{FF2B5EF4-FFF2-40B4-BE49-F238E27FC236}">
                <a16:creationId xmlns:a16="http://schemas.microsoft.com/office/drawing/2014/main" id="{7AF8F79C-AAC4-B64A-A836-3D34E5A7AF4A}"/>
              </a:ext>
            </a:extLst>
          </p:cNvPr>
          <p:cNvSpPr>
            <a:spLocks noGrp="1"/>
          </p:cNvSpPr>
          <p:nvPr>
            <p:ph idx="1"/>
          </p:nvPr>
        </p:nvSpPr>
        <p:spPr/>
        <p:txBody>
          <a:bodyPr/>
          <a:lstStyle/>
          <a:p>
            <a:r>
              <a:rPr lang="en-US" dirty="0"/>
              <a:t>This is another first-line agent for bipolar depression in adolescents and adults</a:t>
            </a:r>
          </a:p>
          <a:p>
            <a:r>
              <a:rPr lang="en-US" dirty="0"/>
              <a:t>Common side effects include nausea, vomiting, constipation, ataxia, and skin rash</a:t>
            </a:r>
          </a:p>
          <a:p>
            <a:r>
              <a:rPr lang="en-US" dirty="0"/>
              <a:t>A serious side effect associated with Lamictal would be Stevens-Johnson syndrome</a:t>
            </a:r>
          </a:p>
        </p:txBody>
      </p:sp>
    </p:spTree>
    <p:extLst>
      <p:ext uri="{BB962C8B-B14F-4D97-AF65-F5344CB8AC3E}">
        <p14:creationId xmlns:p14="http://schemas.microsoft.com/office/powerpoint/2010/main" val="4017621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F3A1-254B-8344-8EB3-2A28E2E1901B}"/>
              </a:ext>
            </a:extLst>
          </p:cNvPr>
          <p:cNvSpPr>
            <a:spLocks noGrp="1"/>
          </p:cNvSpPr>
          <p:nvPr>
            <p:ph type="title"/>
          </p:nvPr>
        </p:nvSpPr>
        <p:spPr/>
        <p:txBody>
          <a:bodyPr/>
          <a:lstStyle/>
          <a:p>
            <a:r>
              <a:rPr lang="en-US" dirty="0"/>
              <a:t>Antipsychotic Medications (Weight Gain)</a:t>
            </a:r>
          </a:p>
        </p:txBody>
      </p:sp>
      <p:sp>
        <p:nvSpPr>
          <p:cNvPr id="3" name="Content Placeholder 2">
            <a:extLst>
              <a:ext uri="{FF2B5EF4-FFF2-40B4-BE49-F238E27FC236}">
                <a16:creationId xmlns:a16="http://schemas.microsoft.com/office/drawing/2014/main" id="{97C51DA9-D279-874D-BAAC-8EA6F7542E95}"/>
              </a:ext>
            </a:extLst>
          </p:cNvPr>
          <p:cNvSpPr>
            <a:spLocks noGrp="1"/>
          </p:cNvSpPr>
          <p:nvPr>
            <p:ph idx="1"/>
          </p:nvPr>
        </p:nvSpPr>
        <p:spPr/>
        <p:txBody>
          <a:bodyPr>
            <a:normAutofit/>
          </a:bodyPr>
          <a:lstStyle/>
          <a:p>
            <a:r>
              <a:rPr lang="en-US" dirty="0"/>
              <a:t>Quetiapine (Seroquel) </a:t>
            </a:r>
          </a:p>
          <a:p>
            <a:r>
              <a:rPr lang="en-US" dirty="0"/>
              <a:t>Olanzapine (Zyprexa)</a:t>
            </a:r>
          </a:p>
          <a:p>
            <a:r>
              <a:rPr lang="en-US" dirty="0"/>
              <a:t>Aripiprazole (Abilify)</a:t>
            </a:r>
          </a:p>
          <a:p>
            <a:r>
              <a:rPr lang="en-US" dirty="0"/>
              <a:t>Risperidone (Risperdal)</a:t>
            </a:r>
          </a:p>
          <a:p>
            <a:r>
              <a:rPr lang="en-US" dirty="0"/>
              <a:t>Lurasidone (Latuda) </a:t>
            </a:r>
          </a:p>
          <a:p>
            <a:endParaRPr lang="en-US" dirty="0"/>
          </a:p>
          <a:p>
            <a:pPr marL="0" indent="0">
              <a:buNone/>
            </a:pPr>
            <a:r>
              <a:rPr lang="en-US" b="1" dirty="0" err="1"/>
              <a:t>Vraylar</a:t>
            </a:r>
            <a:r>
              <a:rPr lang="en-US" b="1" dirty="0"/>
              <a:t>- Great drug but new</a:t>
            </a:r>
          </a:p>
        </p:txBody>
      </p:sp>
    </p:spTree>
    <p:extLst>
      <p:ext uri="{BB962C8B-B14F-4D97-AF65-F5344CB8AC3E}">
        <p14:creationId xmlns:p14="http://schemas.microsoft.com/office/powerpoint/2010/main" val="2342481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BBE2D-1243-474E-9908-AB7BCFC1676F}"/>
              </a:ext>
            </a:extLst>
          </p:cNvPr>
          <p:cNvSpPr>
            <a:spLocks noGrp="1"/>
          </p:cNvSpPr>
          <p:nvPr>
            <p:ph type="title"/>
          </p:nvPr>
        </p:nvSpPr>
        <p:spPr/>
        <p:txBody>
          <a:bodyPr/>
          <a:lstStyle/>
          <a:p>
            <a:r>
              <a:rPr lang="en-US" dirty="0"/>
              <a:t>Lithium</a:t>
            </a:r>
          </a:p>
        </p:txBody>
      </p:sp>
      <p:graphicFrame>
        <p:nvGraphicFramePr>
          <p:cNvPr id="4" name="Table 4">
            <a:extLst>
              <a:ext uri="{FF2B5EF4-FFF2-40B4-BE49-F238E27FC236}">
                <a16:creationId xmlns:a16="http://schemas.microsoft.com/office/drawing/2014/main" id="{EA976F16-F8AB-8F40-9221-B135F1AF84BA}"/>
              </a:ext>
            </a:extLst>
          </p:cNvPr>
          <p:cNvGraphicFramePr>
            <a:graphicFrameLocks noGrp="1"/>
          </p:cNvGraphicFramePr>
          <p:nvPr>
            <p:ph idx="1"/>
            <p:extLst>
              <p:ext uri="{D42A27DB-BD31-4B8C-83A1-F6EECF244321}">
                <p14:modId xmlns:p14="http://schemas.microsoft.com/office/powerpoint/2010/main" val="1814613774"/>
              </p:ext>
            </p:extLst>
          </p:nvPr>
        </p:nvGraphicFramePr>
        <p:xfrm>
          <a:off x="838200" y="1423289"/>
          <a:ext cx="10515600" cy="23825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370427813"/>
                    </a:ext>
                  </a:extLst>
                </a:gridCol>
                <a:gridCol w="2103120">
                  <a:extLst>
                    <a:ext uri="{9D8B030D-6E8A-4147-A177-3AD203B41FA5}">
                      <a16:colId xmlns:a16="http://schemas.microsoft.com/office/drawing/2014/main" val="834349623"/>
                    </a:ext>
                  </a:extLst>
                </a:gridCol>
                <a:gridCol w="2103120">
                  <a:extLst>
                    <a:ext uri="{9D8B030D-6E8A-4147-A177-3AD203B41FA5}">
                      <a16:colId xmlns:a16="http://schemas.microsoft.com/office/drawing/2014/main" val="1977302381"/>
                    </a:ext>
                  </a:extLst>
                </a:gridCol>
                <a:gridCol w="2103120">
                  <a:extLst>
                    <a:ext uri="{9D8B030D-6E8A-4147-A177-3AD203B41FA5}">
                      <a16:colId xmlns:a16="http://schemas.microsoft.com/office/drawing/2014/main" val="3869504383"/>
                    </a:ext>
                  </a:extLst>
                </a:gridCol>
                <a:gridCol w="2103120">
                  <a:extLst>
                    <a:ext uri="{9D8B030D-6E8A-4147-A177-3AD203B41FA5}">
                      <a16:colId xmlns:a16="http://schemas.microsoft.com/office/drawing/2014/main" val="3078686981"/>
                    </a:ext>
                  </a:extLst>
                </a:gridCol>
              </a:tblGrid>
              <a:tr h="370840">
                <a:tc>
                  <a:txBody>
                    <a:bodyPr/>
                    <a:lstStyle/>
                    <a:p>
                      <a:r>
                        <a:rPr lang="en-US" dirty="0"/>
                        <a:t>Generic Name</a:t>
                      </a:r>
                    </a:p>
                  </a:txBody>
                  <a:tcPr/>
                </a:tc>
                <a:tc>
                  <a:txBody>
                    <a:bodyPr/>
                    <a:lstStyle/>
                    <a:p>
                      <a:endParaRPr lang="en-US" dirty="0"/>
                    </a:p>
                  </a:txBody>
                  <a:tcPr/>
                </a:tc>
                <a:tc>
                  <a:txBody>
                    <a:bodyPr/>
                    <a:lstStyle/>
                    <a:p>
                      <a:r>
                        <a:rPr lang="en-US" dirty="0"/>
                        <a:t>Starting Daily Dose</a:t>
                      </a:r>
                    </a:p>
                  </a:txBody>
                  <a:tcPr/>
                </a:tc>
                <a:tc>
                  <a:txBody>
                    <a:bodyPr/>
                    <a:lstStyle/>
                    <a:p>
                      <a:r>
                        <a:rPr lang="en-US" dirty="0"/>
                        <a:t>Daily Dose </a:t>
                      </a:r>
                    </a:p>
                  </a:txBody>
                  <a:tcPr/>
                </a:tc>
                <a:tc>
                  <a:txBody>
                    <a:bodyPr/>
                    <a:lstStyle/>
                    <a:p>
                      <a:r>
                        <a:rPr lang="en-US" dirty="0"/>
                        <a:t>Side Effects</a:t>
                      </a:r>
                    </a:p>
                  </a:txBody>
                  <a:tcPr/>
                </a:tc>
                <a:extLst>
                  <a:ext uri="{0D108BD9-81ED-4DB2-BD59-A6C34878D82A}">
                    <a16:rowId xmlns:a16="http://schemas.microsoft.com/office/drawing/2014/main" val="386373445"/>
                  </a:ext>
                </a:extLst>
              </a:tr>
              <a:tr h="370840">
                <a:tc>
                  <a:txBody>
                    <a:bodyPr/>
                    <a:lstStyle/>
                    <a:p>
                      <a:r>
                        <a:rPr lang="en-US" dirty="0"/>
                        <a:t>Lithium</a:t>
                      </a:r>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tc>
                  <a:txBody>
                    <a:bodyPr/>
                    <a:lstStyle/>
                    <a:p>
                      <a:r>
                        <a:rPr lang="en-US" dirty="0"/>
                        <a:t>C: 15-30mg/Kg</a:t>
                      </a:r>
                    </a:p>
                    <a:p>
                      <a:r>
                        <a:rPr lang="en-US" dirty="0"/>
                        <a:t>A: 600-1800 mg</a:t>
                      </a:r>
                    </a:p>
                  </a:txBody>
                  <a:tcPr/>
                </a:tc>
                <a:tc>
                  <a:txBody>
                    <a:bodyPr/>
                    <a:lstStyle/>
                    <a:p>
                      <a:r>
                        <a:rPr lang="en-US" dirty="0"/>
                        <a:t>3-4 Divided doses</a:t>
                      </a:r>
                    </a:p>
                    <a:p>
                      <a:r>
                        <a:rPr lang="en-US" dirty="0"/>
                        <a:t>3-4 Divided doses</a:t>
                      </a:r>
                    </a:p>
                  </a:txBody>
                  <a:tcPr/>
                </a:tc>
                <a:tc>
                  <a:txBody>
                    <a:bodyPr/>
                    <a:lstStyle/>
                    <a:p>
                      <a:r>
                        <a:rPr lang="en-US" dirty="0"/>
                        <a:t>Sedation, thirst, GI intolerance, tremor, weight gain in 30-40% of patients, hypothyroidism, increased urination, EKG changes</a:t>
                      </a:r>
                    </a:p>
                  </a:txBody>
                  <a:tcPr/>
                </a:tc>
                <a:extLst>
                  <a:ext uri="{0D108BD9-81ED-4DB2-BD59-A6C34878D82A}">
                    <a16:rowId xmlns:a16="http://schemas.microsoft.com/office/drawing/2014/main" val="3529538125"/>
                  </a:ext>
                </a:extLst>
              </a:tr>
            </a:tbl>
          </a:graphicData>
        </a:graphic>
      </p:graphicFrame>
    </p:spTree>
    <p:extLst>
      <p:ext uri="{BB962C8B-B14F-4D97-AF65-F5344CB8AC3E}">
        <p14:creationId xmlns:p14="http://schemas.microsoft.com/office/powerpoint/2010/main" val="20830125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7D906-3744-F54A-962B-02A3B8B86F02}"/>
              </a:ext>
            </a:extLst>
          </p:cNvPr>
          <p:cNvSpPr>
            <a:spLocks noGrp="1"/>
          </p:cNvSpPr>
          <p:nvPr>
            <p:ph type="title"/>
          </p:nvPr>
        </p:nvSpPr>
        <p:spPr/>
        <p:txBody>
          <a:bodyPr/>
          <a:lstStyle/>
          <a:p>
            <a:r>
              <a:rPr lang="en-US" dirty="0"/>
              <a:t>Divalproex (Depakote)</a:t>
            </a:r>
          </a:p>
        </p:txBody>
      </p:sp>
      <p:graphicFrame>
        <p:nvGraphicFramePr>
          <p:cNvPr id="4" name="Table 4">
            <a:extLst>
              <a:ext uri="{FF2B5EF4-FFF2-40B4-BE49-F238E27FC236}">
                <a16:creationId xmlns:a16="http://schemas.microsoft.com/office/drawing/2014/main" id="{0B6EABE9-61DC-6046-8E77-35DCB3B86F13}"/>
              </a:ext>
            </a:extLst>
          </p:cNvPr>
          <p:cNvGraphicFramePr>
            <a:graphicFrameLocks noGrp="1"/>
          </p:cNvGraphicFramePr>
          <p:nvPr>
            <p:ph idx="1"/>
            <p:extLst>
              <p:ext uri="{D42A27DB-BD31-4B8C-83A1-F6EECF244321}">
                <p14:modId xmlns:p14="http://schemas.microsoft.com/office/powerpoint/2010/main" val="1898880397"/>
              </p:ext>
            </p:extLst>
          </p:nvPr>
        </p:nvGraphicFramePr>
        <p:xfrm>
          <a:off x="838200" y="1825625"/>
          <a:ext cx="10515600" cy="18338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491564511"/>
                    </a:ext>
                  </a:extLst>
                </a:gridCol>
                <a:gridCol w="2103120">
                  <a:extLst>
                    <a:ext uri="{9D8B030D-6E8A-4147-A177-3AD203B41FA5}">
                      <a16:colId xmlns:a16="http://schemas.microsoft.com/office/drawing/2014/main" val="3300746096"/>
                    </a:ext>
                  </a:extLst>
                </a:gridCol>
                <a:gridCol w="2103120">
                  <a:extLst>
                    <a:ext uri="{9D8B030D-6E8A-4147-A177-3AD203B41FA5}">
                      <a16:colId xmlns:a16="http://schemas.microsoft.com/office/drawing/2014/main" val="3005368253"/>
                    </a:ext>
                  </a:extLst>
                </a:gridCol>
                <a:gridCol w="2103120">
                  <a:extLst>
                    <a:ext uri="{9D8B030D-6E8A-4147-A177-3AD203B41FA5}">
                      <a16:colId xmlns:a16="http://schemas.microsoft.com/office/drawing/2014/main" val="3536651741"/>
                    </a:ext>
                  </a:extLst>
                </a:gridCol>
                <a:gridCol w="2103120">
                  <a:extLst>
                    <a:ext uri="{9D8B030D-6E8A-4147-A177-3AD203B41FA5}">
                      <a16:colId xmlns:a16="http://schemas.microsoft.com/office/drawing/2014/main" val="1069814321"/>
                    </a:ext>
                  </a:extLst>
                </a:gridCol>
              </a:tblGrid>
              <a:tr h="370840">
                <a:tc>
                  <a:txBody>
                    <a:bodyPr/>
                    <a:lstStyle/>
                    <a:p>
                      <a:r>
                        <a:rPr lang="en-US" dirty="0"/>
                        <a:t>Generic Name</a:t>
                      </a:r>
                    </a:p>
                  </a:txBody>
                  <a:tcPr/>
                </a:tc>
                <a:tc>
                  <a:txBody>
                    <a:bodyPr/>
                    <a:lstStyle/>
                    <a:p>
                      <a:endParaRPr lang="en-US" dirty="0"/>
                    </a:p>
                  </a:txBody>
                  <a:tcPr/>
                </a:tc>
                <a:tc>
                  <a:txBody>
                    <a:bodyPr/>
                    <a:lstStyle/>
                    <a:p>
                      <a:r>
                        <a:rPr lang="en-US" dirty="0"/>
                        <a:t>Starting Daily Dose</a:t>
                      </a:r>
                    </a:p>
                  </a:txBody>
                  <a:tcPr/>
                </a:tc>
                <a:tc>
                  <a:txBody>
                    <a:bodyPr/>
                    <a:lstStyle/>
                    <a:p>
                      <a:r>
                        <a:rPr lang="en-US" dirty="0"/>
                        <a:t>Daily Dose</a:t>
                      </a:r>
                    </a:p>
                  </a:txBody>
                  <a:tcPr/>
                </a:tc>
                <a:tc>
                  <a:txBody>
                    <a:bodyPr/>
                    <a:lstStyle/>
                    <a:p>
                      <a:r>
                        <a:rPr lang="en-US" dirty="0"/>
                        <a:t>Side Effects </a:t>
                      </a:r>
                    </a:p>
                  </a:txBody>
                  <a:tcPr/>
                </a:tc>
                <a:extLst>
                  <a:ext uri="{0D108BD9-81ED-4DB2-BD59-A6C34878D82A}">
                    <a16:rowId xmlns:a16="http://schemas.microsoft.com/office/drawing/2014/main" val="695734975"/>
                  </a:ext>
                </a:extLst>
              </a:tr>
              <a:tr h="370840">
                <a:tc>
                  <a:txBody>
                    <a:bodyPr/>
                    <a:lstStyle/>
                    <a:p>
                      <a:r>
                        <a:rPr lang="en-US" dirty="0"/>
                        <a:t>Depakote</a:t>
                      </a:r>
                    </a:p>
                  </a:txBody>
                  <a:tcPr/>
                </a:tc>
                <a:tc>
                  <a:txBody>
                    <a:bodyPr/>
                    <a:lstStyle/>
                    <a:p>
                      <a:endParaRPr lang="en-US" dirty="0"/>
                    </a:p>
                  </a:txBody>
                  <a:tcPr/>
                </a:tc>
                <a:tc>
                  <a:txBody>
                    <a:bodyPr/>
                    <a:lstStyle/>
                    <a:p>
                      <a:r>
                        <a:rPr lang="en-US" dirty="0"/>
                        <a:t>C/A:10-60mg/kg in </a:t>
                      </a:r>
                    </a:p>
                  </a:txBody>
                  <a:tcPr/>
                </a:tc>
                <a:tc>
                  <a:txBody>
                    <a:bodyPr/>
                    <a:lstStyle/>
                    <a:p>
                      <a:r>
                        <a:rPr lang="en-US" dirty="0"/>
                        <a:t>2-3 divided doses</a:t>
                      </a:r>
                    </a:p>
                  </a:txBody>
                  <a:tcPr/>
                </a:tc>
                <a:tc>
                  <a:txBody>
                    <a:bodyPr/>
                    <a:lstStyle/>
                    <a:p>
                      <a:r>
                        <a:rPr lang="en-US" dirty="0"/>
                        <a:t>Sedation, dizziness, drowsiness, blurred vision, GI intolerance, hair loss, tremors</a:t>
                      </a:r>
                    </a:p>
                  </a:txBody>
                  <a:tcPr/>
                </a:tc>
                <a:extLst>
                  <a:ext uri="{0D108BD9-81ED-4DB2-BD59-A6C34878D82A}">
                    <a16:rowId xmlns:a16="http://schemas.microsoft.com/office/drawing/2014/main" val="174846144"/>
                  </a:ext>
                </a:extLst>
              </a:tr>
            </a:tbl>
          </a:graphicData>
        </a:graphic>
      </p:graphicFrame>
    </p:spTree>
    <p:extLst>
      <p:ext uri="{BB962C8B-B14F-4D97-AF65-F5344CB8AC3E}">
        <p14:creationId xmlns:p14="http://schemas.microsoft.com/office/powerpoint/2010/main" val="2776518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0B89-DE70-EF46-994E-51C9E8C15931}"/>
              </a:ext>
            </a:extLst>
          </p:cNvPr>
          <p:cNvSpPr>
            <a:spLocks noGrp="1"/>
          </p:cNvSpPr>
          <p:nvPr>
            <p:ph type="title"/>
          </p:nvPr>
        </p:nvSpPr>
        <p:spPr/>
        <p:txBody>
          <a:bodyPr/>
          <a:lstStyle/>
          <a:p>
            <a:r>
              <a:rPr lang="en-US" dirty="0"/>
              <a:t>Lamotrigine (Lamictal) </a:t>
            </a:r>
          </a:p>
        </p:txBody>
      </p:sp>
      <p:graphicFrame>
        <p:nvGraphicFramePr>
          <p:cNvPr id="4" name="Table 4">
            <a:extLst>
              <a:ext uri="{FF2B5EF4-FFF2-40B4-BE49-F238E27FC236}">
                <a16:creationId xmlns:a16="http://schemas.microsoft.com/office/drawing/2014/main" id="{394AFF59-1B3E-3B4B-894C-C0ED59C9CE84}"/>
              </a:ext>
            </a:extLst>
          </p:cNvPr>
          <p:cNvGraphicFramePr>
            <a:graphicFrameLocks noGrp="1"/>
          </p:cNvGraphicFramePr>
          <p:nvPr>
            <p:ph idx="1"/>
            <p:extLst>
              <p:ext uri="{D42A27DB-BD31-4B8C-83A1-F6EECF244321}">
                <p14:modId xmlns:p14="http://schemas.microsoft.com/office/powerpoint/2010/main" val="686617253"/>
              </p:ext>
            </p:extLst>
          </p:nvPr>
        </p:nvGraphicFramePr>
        <p:xfrm>
          <a:off x="838200" y="1825625"/>
          <a:ext cx="10515600" cy="265684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839035910"/>
                    </a:ext>
                  </a:extLst>
                </a:gridCol>
                <a:gridCol w="2103120">
                  <a:extLst>
                    <a:ext uri="{9D8B030D-6E8A-4147-A177-3AD203B41FA5}">
                      <a16:colId xmlns:a16="http://schemas.microsoft.com/office/drawing/2014/main" val="66123561"/>
                    </a:ext>
                  </a:extLst>
                </a:gridCol>
                <a:gridCol w="2103120">
                  <a:extLst>
                    <a:ext uri="{9D8B030D-6E8A-4147-A177-3AD203B41FA5}">
                      <a16:colId xmlns:a16="http://schemas.microsoft.com/office/drawing/2014/main" val="1872152213"/>
                    </a:ext>
                  </a:extLst>
                </a:gridCol>
                <a:gridCol w="2103120">
                  <a:extLst>
                    <a:ext uri="{9D8B030D-6E8A-4147-A177-3AD203B41FA5}">
                      <a16:colId xmlns:a16="http://schemas.microsoft.com/office/drawing/2014/main" val="53167853"/>
                    </a:ext>
                  </a:extLst>
                </a:gridCol>
                <a:gridCol w="2103120">
                  <a:extLst>
                    <a:ext uri="{9D8B030D-6E8A-4147-A177-3AD203B41FA5}">
                      <a16:colId xmlns:a16="http://schemas.microsoft.com/office/drawing/2014/main" val="2684338383"/>
                    </a:ext>
                  </a:extLst>
                </a:gridCol>
              </a:tblGrid>
              <a:tr h="370840">
                <a:tc>
                  <a:txBody>
                    <a:bodyPr/>
                    <a:lstStyle/>
                    <a:p>
                      <a:r>
                        <a:rPr lang="en-US" dirty="0"/>
                        <a:t>Generic Name</a:t>
                      </a:r>
                    </a:p>
                  </a:txBody>
                  <a:tcPr/>
                </a:tc>
                <a:tc>
                  <a:txBody>
                    <a:bodyPr/>
                    <a:lstStyle/>
                    <a:p>
                      <a:endParaRPr lang="en-US"/>
                    </a:p>
                  </a:txBody>
                  <a:tcPr/>
                </a:tc>
                <a:tc>
                  <a:txBody>
                    <a:bodyPr/>
                    <a:lstStyle/>
                    <a:p>
                      <a:r>
                        <a:rPr lang="en-US" dirty="0"/>
                        <a:t>Starting Daily Dose</a:t>
                      </a:r>
                    </a:p>
                  </a:txBody>
                  <a:tcPr/>
                </a:tc>
                <a:tc>
                  <a:txBody>
                    <a:bodyPr/>
                    <a:lstStyle/>
                    <a:p>
                      <a:r>
                        <a:rPr lang="en-US" dirty="0"/>
                        <a:t>Daily Dose</a:t>
                      </a:r>
                    </a:p>
                  </a:txBody>
                  <a:tcPr/>
                </a:tc>
                <a:tc>
                  <a:txBody>
                    <a:bodyPr/>
                    <a:lstStyle/>
                    <a:p>
                      <a:r>
                        <a:rPr lang="en-US" dirty="0"/>
                        <a:t>Side Effects</a:t>
                      </a:r>
                    </a:p>
                  </a:txBody>
                  <a:tcPr/>
                </a:tc>
                <a:extLst>
                  <a:ext uri="{0D108BD9-81ED-4DB2-BD59-A6C34878D82A}">
                    <a16:rowId xmlns:a16="http://schemas.microsoft.com/office/drawing/2014/main" val="3814830379"/>
                  </a:ext>
                </a:extLst>
              </a:tr>
              <a:tr h="370840">
                <a:tc>
                  <a:txBody>
                    <a:bodyPr/>
                    <a:lstStyle/>
                    <a:p>
                      <a:r>
                        <a:rPr lang="en-US" dirty="0"/>
                        <a:t>Lamictal</a:t>
                      </a:r>
                    </a:p>
                  </a:txBody>
                  <a:tcPr/>
                </a:tc>
                <a:tc>
                  <a:txBody>
                    <a:bodyPr/>
                    <a:lstStyle/>
                    <a:p>
                      <a:endParaRPr lang="en-US" dirty="0"/>
                    </a:p>
                  </a:txBody>
                  <a:tcPr/>
                </a:tc>
                <a:tc>
                  <a:txBody>
                    <a:bodyPr/>
                    <a:lstStyle/>
                    <a:p>
                      <a:r>
                        <a:rPr lang="en-US" dirty="0"/>
                        <a:t>C: Do not use in Children/ As it may cause Stevens-Johnson syndrome</a:t>
                      </a:r>
                    </a:p>
                    <a:p>
                      <a:r>
                        <a:rPr lang="en-US" dirty="0"/>
                        <a:t>A: Start at no more than 25mg/Day with gradual titration after 2 weeks</a:t>
                      </a:r>
                    </a:p>
                  </a:txBody>
                  <a:tcPr/>
                </a:tc>
                <a:tc>
                  <a:txBody>
                    <a:bodyPr/>
                    <a:lstStyle/>
                    <a:p>
                      <a:endParaRPr lang="en-US" dirty="0"/>
                    </a:p>
                  </a:txBody>
                  <a:tcPr/>
                </a:tc>
                <a:tc>
                  <a:txBody>
                    <a:bodyPr/>
                    <a:lstStyle/>
                    <a:p>
                      <a:r>
                        <a:rPr lang="en-US" dirty="0"/>
                        <a:t>Dizziness, headache, double vision, vomiting, and benign rash.</a:t>
                      </a:r>
                    </a:p>
                    <a:p>
                      <a:r>
                        <a:rPr lang="en-US" dirty="0"/>
                        <a:t> </a:t>
                      </a:r>
                    </a:p>
                    <a:p>
                      <a:r>
                        <a:rPr lang="en-US" dirty="0"/>
                        <a:t>Rare: Stevens-Johnson syndrome</a:t>
                      </a:r>
                    </a:p>
                  </a:txBody>
                  <a:tcPr/>
                </a:tc>
                <a:extLst>
                  <a:ext uri="{0D108BD9-81ED-4DB2-BD59-A6C34878D82A}">
                    <a16:rowId xmlns:a16="http://schemas.microsoft.com/office/drawing/2014/main" val="2083433045"/>
                  </a:ext>
                </a:extLst>
              </a:tr>
            </a:tbl>
          </a:graphicData>
        </a:graphic>
      </p:graphicFrame>
    </p:spTree>
    <p:extLst>
      <p:ext uri="{BB962C8B-B14F-4D97-AF65-F5344CB8AC3E}">
        <p14:creationId xmlns:p14="http://schemas.microsoft.com/office/powerpoint/2010/main" val="14010059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0D17-B716-2444-A218-9ED2885340C6}"/>
              </a:ext>
            </a:extLst>
          </p:cNvPr>
          <p:cNvSpPr>
            <a:spLocks noGrp="1"/>
          </p:cNvSpPr>
          <p:nvPr>
            <p:ph type="title"/>
          </p:nvPr>
        </p:nvSpPr>
        <p:spPr/>
        <p:txBody>
          <a:bodyPr/>
          <a:lstStyle/>
          <a:p>
            <a:r>
              <a:rPr lang="en-US" dirty="0"/>
              <a:t>Carbamazepine (Tegretol) </a:t>
            </a:r>
          </a:p>
        </p:txBody>
      </p:sp>
      <p:graphicFrame>
        <p:nvGraphicFramePr>
          <p:cNvPr id="4" name="Table 4">
            <a:extLst>
              <a:ext uri="{FF2B5EF4-FFF2-40B4-BE49-F238E27FC236}">
                <a16:creationId xmlns:a16="http://schemas.microsoft.com/office/drawing/2014/main" id="{F4C749E5-A387-7045-A124-BEEE01F94DC5}"/>
              </a:ext>
            </a:extLst>
          </p:cNvPr>
          <p:cNvGraphicFramePr>
            <a:graphicFrameLocks noGrp="1"/>
          </p:cNvGraphicFramePr>
          <p:nvPr>
            <p:ph idx="1"/>
            <p:extLst>
              <p:ext uri="{D42A27DB-BD31-4B8C-83A1-F6EECF244321}">
                <p14:modId xmlns:p14="http://schemas.microsoft.com/office/powerpoint/2010/main" val="3583481338"/>
              </p:ext>
            </p:extLst>
          </p:nvPr>
        </p:nvGraphicFramePr>
        <p:xfrm>
          <a:off x="838200" y="1825625"/>
          <a:ext cx="10515600" cy="128524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368768241"/>
                    </a:ext>
                  </a:extLst>
                </a:gridCol>
                <a:gridCol w="2103120">
                  <a:extLst>
                    <a:ext uri="{9D8B030D-6E8A-4147-A177-3AD203B41FA5}">
                      <a16:colId xmlns:a16="http://schemas.microsoft.com/office/drawing/2014/main" val="1037636801"/>
                    </a:ext>
                  </a:extLst>
                </a:gridCol>
                <a:gridCol w="2103120">
                  <a:extLst>
                    <a:ext uri="{9D8B030D-6E8A-4147-A177-3AD203B41FA5}">
                      <a16:colId xmlns:a16="http://schemas.microsoft.com/office/drawing/2014/main" val="4179902673"/>
                    </a:ext>
                  </a:extLst>
                </a:gridCol>
                <a:gridCol w="2103120">
                  <a:extLst>
                    <a:ext uri="{9D8B030D-6E8A-4147-A177-3AD203B41FA5}">
                      <a16:colId xmlns:a16="http://schemas.microsoft.com/office/drawing/2014/main" val="442328764"/>
                    </a:ext>
                  </a:extLst>
                </a:gridCol>
                <a:gridCol w="2103120">
                  <a:extLst>
                    <a:ext uri="{9D8B030D-6E8A-4147-A177-3AD203B41FA5}">
                      <a16:colId xmlns:a16="http://schemas.microsoft.com/office/drawing/2014/main" val="1436138121"/>
                    </a:ext>
                  </a:extLst>
                </a:gridCol>
              </a:tblGrid>
              <a:tr h="370840">
                <a:tc>
                  <a:txBody>
                    <a:bodyPr/>
                    <a:lstStyle/>
                    <a:p>
                      <a:r>
                        <a:rPr lang="en-US" dirty="0"/>
                        <a:t>Generic Name</a:t>
                      </a:r>
                    </a:p>
                  </a:txBody>
                  <a:tcPr/>
                </a:tc>
                <a:tc>
                  <a:txBody>
                    <a:bodyPr/>
                    <a:lstStyle/>
                    <a:p>
                      <a:endParaRPr lang="en-US" dirty="0"/>
                    </a:p>
                  </a:txBody>
                  <a:tcPr/>
                </a:tc>
                <a:tc>
                  <a:txBody>
                    <a:bodyPr/>
                    <a:lstStyle/>
                    <a:p>
                      <a:r>
                        <a:rPr lang="en-US" dirty="0"/>
                        <a:t>Starting Daily Dose</a:t>
                      </a:r>
                    </a:p>
                  </a:txBody>
                  <a:tcPr/>
                </a:tc>
                <a:tc>
                  <a:txBody>
                    <a:bodyPr/>
                    <a:lstStyle/>
                    <a:p>
                      <a:r>
                        <a:rPr lang="en-US" dirty="0"/>
                        <a:t>Daily Dose</a:t>
                      </a:r>
                    </a:p>
                  </a:txBody>
                  <a:tcPr/>
                </a:tc>
                <a:tc>
                  <a:txBody>
                    <a:bodyPr/>
                    <a:lstStyle/>
                    <a:p>
                      <a:r>
                        <a:rPr lang="en-US" dirty="0"/>
                        <a:t>Side Effects</a:t>
                      </a:r>
                    </a:p>
                  </a:txBody>
                  <a:tcPr/>
                </a:tc>
                <a:extLst>
                  <a:ext uri="{0D108BD9-81ED-4DB2-BD59-A6C34878D82A}">
                    <a16:rowId xmlns:a16="http://schemas.microsoft.com/office/drawing/2014/main" val="904119261"/>
                  </a:ext>
                </a:extLst>
              </a:tr>
              <a:tr h="370840">
                <a:tc>
                  <a:txBody>
                    <a:bodyPr/>
                    <a:lstStyle/>
                    <a:p>
                      <a:r>
                        <a:rPr lang="en-US" dirty="0"/>
                        <a:t>Tegretol</a:t>
                      </a:r>
                    </a:p>
                  </a:txBody>
                  <a:tcPr/>
                </a:tc>
                <a:tc>
                  <a:txBody>
                    <a:bodyPr/>
                    <a:lstStyle/>
                    <a:p>
                      <a:endParaRPr lang="en-US" dirty="0"/>
                    </a:p>
                  </a:txBody>
                  <a:tcPr/>
                </a:tc>
                <a:tc>
                  <a:txBody>
                    <a:bodyPr/>
                    <a:lstStyle/>
                    <a:p>
                      <a:r>
                        <a:rPr lang="en-US" dirty="0"/>
                        <a:t>C:10-20mg/kg</a:t>
                      </a:r>
                    </a:p>
                    <a:p>
                      <a:r>
                        <a:rPr lang="en-US" dirty="0"/>
                        <a:t>A:400-800mg</a:t>
                      </a:r>
                    </a:p>
                    <a:p>
                      <a:endParaRPr lang="en-US" dirty="0"/>
                    </a:p>
                  </a:txBody>
                  <a:tcPr/>
                </a:tc>
                <a:tc>
                  <a:txBody>
                    <a:bodyPr/>
                    <a:lstStyle/>
                    <a:p>
                      <a:r>
                        <a:rPr lang="en-US" dirty="0"/>
                        <a:t>3-4 divided doses</a:t>
                      </a:r>
                    </a:p>
                    <a:p>
                      <a:r>
                        <a:rPr lang="en-US" dirty="0"/>
                        <a:t>2-3 divided doses</a:t>
                      </a:r>
                    </a:p>
                  </a:txBody>
                  <a:tcPr/>
                </a:tc>
                <a:tc>
                  <a:txBody>
                    <a:bodyPr/>
                    <a:lstStyle/>
                    <a:p>
                      <a:r>
                        <a:rPr lang="en-US" dirty="0"/>
                        <a:t>Sedation, dizziness, blurred vision, lack of coordination</a:t>
                      </a:r>
                    </a:p>
                  </a:txBody>
                  <a:tcPr/>
                </a:tc>
                <a:extLst>
                  <a:ext uri="{0D108BD9-81ED-4DB2-BD59-A6C34878D82A}">
                    <a16:rowId xmlns:a16="http://schemas.microsoft.com/office/drawing/2014/main" val="690307660"/>
                  </a:ext>
                </a:extLst>
              </a:tr>
            </a:tbl>
          </a:graphicData>
        </a:graphic>
      </p:graphicFrame>
    </p:spTree>
    <p:extLst>
      <p:ext uri="{BB962C8B-B14F-4D97-AF65-F5344CB8AC3E}">
        <p14:creationId xmlns:p14="http://schemas.microsoft.com/office/powerpoint/2010/main" val="1590790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D8556-5467-A540-BBEB-10095B388DBA}"/>
              </a:ext>
            </a:extLst>
          </p:cNvPr>
          <p:cNvSpPr>
            <a:spLocks noGrp="1"/>
          </p:cNvSpPr>
          <p:nvPr>
            <p:ph type="title"/>
          </p:nvPr>
        </p:nvSpPr>
        <p:spPr/>
        <p:txBody>
          <a:bodyPr/>
          <a:lstStyle/>
          <a:p>
            <a:r>
              <a:rPr lang="en-US" dirty="0"/>
              <a:t>ANXIETY MEDICATIONS </a:t>
            </a:r>
          </a:p>
        </p:txBody>
      </p:sp>
      <p:sp>
        <p:nvSpPr>
          <p:cNvPr id="3" name="Content Placeholder 2">
            <a:extLst>
              <a:ext uri="{FF2B5EF4-FFF2-40B4-BE49-F238E27FC236}">
                <a16:creationId xmlns:a16="http://schemas.microsoft.com/office/drawing/2014/main" id="{999C087F-D579-7E4A-8FAB-1DD5F9EEE920}"/>
              </a:ext>
            </a:extLst>
          </p:cNvPr>
          <p:cNvSpPr>
            <a:spLocks noGrp="1"/>
          </p:cNvSpPr>
          <p:nvPr>
            <p:ph idx="1"/>
          </p:nvPr>
        </p:nvSpPr>
        <p:spPr/>
        <p:txBody>
          <a:bodyPr/>
          <a:lstStyle/>
          <a:p>
            <a:pPr marL="0" indent="0">
              <a:buNone/>
            </a:pPr>
            <a:r>
              <a:rPr lang="en-US" dirty="0"/>
              <a:t>Best treatment for Obsessive-Compulsive Disorder (OCD). </a:t>
            </a:r>
          </a:p>
          <a:p>
            <a:pPr marL="0" indent="0">
              <a:buNone/>
            </a:pPr>
            <a:r>
              <a:rPr lang="en-US" b="1" dirty="0"/>
              <a:t>-clomipramine</a:t>
            </a:r>
            <a:r>
              <a:rPr lang="en-US" dirty="0"/>
              <a:t> </a:t>
            </a:r>
            <a:r>
              <a:rPr lang="en-US" b="1" dirty="0"/>
              <a:t>(Anafranil), </a:t>
            </a:r>
            <a:r>
              <a:rPr lang="en-US" dirty="0"/>
              <a:t>a TCA is also highly effective in treating OCD. </a:t>
            </a:r>
          </a:p>
          <a:p>
            <a:pPr marL="0" indent="0">
              <a:buNone/>
            </a:pPr>
            <a:r>
              <a:rPr lang="en-US" b="1" dirty="0"/>
              <a:t>-Exposure Therapy</a:t>
            </a:r>
          </a:p>
          <a:p>
            <a:pPr marL="0" indent="0">
              <a:buNone/>
            </a:pPr>
            <a:r>
              <a:rPr lang="en-US" b="1" dirty="0"/>
              <a:t>First line treatment includes: Prozac, Luvox</a:t>
            </a:r>
            <a:r>
              <a:rPr lang="en-US" dirty="0"/>
              <a:t>, </a:t>
            </a:r>
            <a:r>
              <a:rPr lang="en-US" b="1" dirty="0"/>
              <a:t>Zoloft, Celexa, Lexapro</a:t>
            </a:r>
          </a:p>
        </p:txBody>
      </p:sp>
    </p:spTree>
    <p:extLst>
      <p:ext uri="{BB962C8B-B14F-4D97-AF65-F5344CB8AC3E}">
        <p14:creationId xmlns:p14="http://schemas.microsoft.com/office/powerpoint/2010/main" val="32297738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F57E-BA0C-0B4A-9056-35E271F5E767}"/>
              </a:ext>
            </a:extLst>
          </p:cNvPr>
          <p:cNvSpPr>
            <a:spLocks noGrp="1"/>
          </p:cNvSpPr>
          <p:nvPr>
            <p:ph type="title"/>
          </p:nvPr>
        </p:nvSpPr>
        <p:spPr/>
        <p:txBody>
          <a:bodyPr/>
          <a:lstStyle/>
          <a:p>
            <a:r>
              <a:rPr lang="en-US" dirty="0"/>
              <a:t>Anxiety Medications</a:t>
            </a:r>
          </a:p>
        </p:txBody>
      </p:sp>
      <p:graphicFrame>
        <p:nvGraphicFramePr>
          <p:cNvPr id="4" name="Table 4">
            <a:extLst>
              <a:ext uri="{FF2B5EF4-FFF2-40B4-BE49-F238E27FC236}">
                <a16:creationId xmlns:a16="http://schemas.microsoft.com/office/drawing/2014/main" id="{D5AD55B9-3BA8-814C-806E-28ADDDB897AB}"/>
              </a:ext>
            </a:extLst>
          </p:cNvPr>
          <p:cNvGraphicFramePr>
            <a:graphicFrameLocks noGrp="1"/>
          </p:cNvGraphicFramePr>
          <p:nvPr>
            <p:ph idx="1"/>
            <p:extLst>
              <p:ext uri="{D42A27DB-BD31-4B8C-83A1-F6EECF244321}">
                <p14:modId xmlns:p14="http://schemas.microsoft.com/office/powerpoint/2010/main" val="2155925285"/>
              </p:ext>
            </p:extLst>
          </p:nvPr>
        </p:nvGraphicFramePr>
        <p:xfrm>
          <a:off x="838200" y="1825625"/>
          <a:ext cx="10515600" cy="16560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72657320"/>
                    </a:ext>
                  </a:extLst>
                </a:gridCol>
                <a:gridCol w="5257800">
                  <a:extLst>
                    <a:ext uri="{9D8B030D-6E8A-4147-A177-3AD203B41FA5}">
                      <a16:colId xmlns:a16="http://schemas.microsoft.com/office/drawing/2014/main" val="997989385"/>
                    </a:ext>
                  </a:extLst>
                </a:gridCol>
              </a:tblGrid>
              <a:tr h="370840">
                <a:tc>
                  <a:txBody>
                    <a:bodyPr/>
                    <a:lstStyle/>
                    <a:p>
                      <a:r>
                        <a:rPr lang="en-US" dirty="0"/>
                        <a:t>Time Course</a:t>
                      </a:r>
                    </a:p>
                  </a:txBody>
                  <a:tcPr/>
                </a:tc>
                <a:tc>
                  <a:txBody>
                    <a:bodyPr/>
                    <a:lstStyle/>
                    <a:p>
                      <a:r>
                        <a:rPr lang="en-US" dirty="0"/>
                        <a:t>Symptom Reduction</a:t>
                      </a:r>
                    </a:p>
                  </a:txBody>
                  <a:tcPr/>
                </a:tc>
                <a:extLst>
                  <a:ext uri="{0D108BD9-81ED-4DB2-BD59-A6C34878D82A}">
                    <a16:rowId xmlns:a16="http://schemas.microsoft.com/office/drawing/2014/main" val="2440637009"/>
                  </a:ext>
                </a:extLst>
              </a:tr>
              <a:tr h="370840">
                <a:tc>
                  <a:txBody>
                    <a:bodyPr/>
                    <a:lstStyle/>
                    <a:p>
                      <a:r>
                        <a:rPr lang="en-US" dirty="0"/>
                        <a:t>6-10 Weeks</a:t>
                      </a:r>
                    </a:p>
                    <a:p>
                      <a:r>
                        <a:rPr lang="en-US" dirty="0"/>
                        <a:t>18-24 Weeks</a:t>
                      </a:r>
                    </a:p>
                    <a:p>
                      <a:r>
                        <a:rPr lang="en-US" dirty="0"/>
                        <a:t>52 Weeks or more</a:t>
                      </a:r>
                    </a:p>
                  </a:txBody>
                  <a:tcPr/>
                </a:tc>
                <a:tc>
                  <a:txBody>
                    <a:bodyPr/>
                    <a:lstStyle/>
                    <a:p>
                      <a:r>
                        <a:rPr lang="en-US" dirty="0"/>
                        <a:t>25-30% Reduction</a:t>
                      </a:r>
                    </a:p>
                    <a:p>
                      <a:r>
                        <a:rPr lang="en-US" dirty="0"/>
                        <a:t>40-50% Reduction</a:t>
                      </a:r>
                    </a:p>
                    <a:p>
                      <a:r>
                        <a:rPr lang="en-US" dirty="0"/>
                        <a:t>50% or More</a:t>
                      </a:r>
                    </a:p>
                  </a:txBody>
                  <a:tcPr/>
                </a:tc>
                <a:extLst>
                  <a:ext uri="{0D108BD9-81ED-4DB2-BD59-A6C34878D82A}">
                    <a16:rowId xmlns:a16="http://schemas.microsoft.com/office/drawing/2014/main" val="3163725808"/>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15856307"/>
                  </a:ext>
                </a:extLst>
              </a:tr>
            </a:tbl>
          </a:graphicData>
        </a:graphic>
      </p:graphicFrame>
    </p:spTree>
    <p:extLst>
      <p:ext uri="{BB962C8B-B14F-4D97-AF65-F5344CB8AC3E}">
        <p14:creationId xmlns:p14="http://schemas.microsoft.com/office/powerpoint/2010/main" val="175313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96714-017D-D643-92E5-594EFB19EFBB}"/>
              </a:ext>
            </a:extLst>
          </p:cNvPr>
          <p:cNvSpPr>
            <a:spLocks noGrp="1"/>
          </p:cNvSpPr>
          <p:nvPr>
            <p:ph type="title"/>
          </p:nvPr>
        </p:nvSpPr>
        <p:spPr/>
        <p:txBody>
          <a:bodyPr>
            <a:normAutofit/>
          </a:bodyPr>
          <a:lstStyle/>
          <a:p>
            <a:pPr algn="ctr"/>
            <a:r>
              <a:rPr lang="en-US" dirty="0"/>
              <a:t>Additional Diagnostic Signs and Symptoms of Major Depression in Children</a:t>
            </a:r>
          </a:p>
        </p:txBody>
      </p:sp>
      <p:sp>
        <p:nvSpPr>
          <p:cNvPr id="3" name="Content Placeholder 2">
            <a:extLst>
              <a:ext uri="{FF2B5EF4-FFF2-40B4-BE49-F238E27FC236}">
                <a16:creationId xmlns:a16="http://schemas.microsoft.com/office/drawing/2014/main" id="{3B96D62E-005F-A149-99F3-98EB251DD2CD}"/>
              </a:ext>
            </a:extLst>
          </p:cNvPr>
          <p:cNvSpPr>
            <a:spLocks noGrp="1"/>
          </p:cNvSpPr>
          <p:nvPr>
            <p:ph idx="1"/>
          </p:nvPr>
        </p:nvSpPr>
        <p:spPr/>
        <p:txBody>
          <a:bodyPr>
            <a:normAutofit/>
          </a:bodyPr>
          <a:lstStyle/>
          <a:p>
            <a:r>
              <a:rPr lang="en-US" sz="2600" dirty="0"/>
              <a:t>Irritability</a:t>
            </a:r>
          </a:p>
          <a:p>
            <a:r>
              <a:rPr lang="en-US" sz="2600" dirty="0"/>
              <a:t>Social withdrawal</a:t>
            </a:r>
          </a:p>
          <a:p>
            <a:r>
              <a:rPr lang="en-US" sz="2600" dirty="0"/>
              <a:t>Anhedonia-Inability to feel pleasure</a:t>
            </a:r>
          </a:p>
          <a:p>
            <a:r>
              <a:rPr lang="en-US" sz="2600" dirty="0"/>
              <a:t>Low Self-esteem</a:t>
            </a:r>
          </a:p>
          <a:p>
            <a:r>
              <a:rPr lang="en-US" sz="2600" dirty="0"/>
              <a:t>Themes of death, suicide, or self-destruction appearing in play</a:t>
            </a:r>
          </a:p>
          <a:p>
            <a:r>
              <a:rPr lang="en-US" sz="2600" dirty="0"/>
              <a:t>Vegetative symptoms (feels as sleep disturbances or poor appetite)</a:t>
            </a:r>
          </a:p>
          <a:p>
            <a:endParaRPr lang="en-US" sz="1800" dirty="0"/>
          </a:p>
          <a:p>
            <a:endParaRPr lang="en-US" dirty="0"/>
          </a:p>
        </p:txBody>
      </p:sp>
    </p:spTree>
    <p:extLst>
      <p:ext uri="{BB962C8B-B14F-4D97-AF65-F5344CB8AC3E}">
        <p14:creationId xmlns:p14="http://schemas.microsoft.com/office/powerpoint/2010/main" val="22445921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075D-E13E-2040-9528-EC039157CD84}"/>
              </a:ext>
            </a:extLst>
          </p:cNvPr>
          <p:cNvSpPr>
            <a:spLocks noGrp="1"/>
          </p:cNvSpPr>
          <p:nvPr>
            <p:ph type="title"/>
          </p:nvPr>
        </p:nvSpPr>
        <p:spPr/>
        <p:txBody>
          <a:bodyPr>
            <a:normAutofit fontScale="90000"/>
          </a:bodyPr>
          <a:lstStyle/>
          <a:p>
            <a:r>
              <a:rPr lang="en-US" dirty="0"/>
              <a:t>In general, doses used to treat OCD are higher than those needed to treat depression. </a:t>
            </a:r>
          </a:p>
        </p:txBody>
      </p:sp>
      <p:graphicFrame>
        <p:nvGraphicFramePr>
          <p:cNvPr id="4" name="Table 4">
            <a:extLst>
              <a:ext uri="{FF2B5EF4-FFF2-40B4-BE49-F238E27FC236}">
                <a16:creationId xmlns:a16="http://schemas.microsoft.com/office/drawing/2014/main" id="{6E903844-61B1-DB45-840D-32C93F49EE59}"/>
              </a:ext>
            </a:extLst>
          </p:cNvPr>
          <p:cNvGraphicFramePr>
            <a:graphicFrameLocks noGrp="1"/>
          </p:cNvGraphicFramePr>
          <p:nvPr>
            <p:ph idx="1"/>
            <p:extLst>
              <p:ext uri="{D42A27DB-BD31-4B8C-83A1-F6EECF244321}">
                <p14:modId xmlns:p14="http://schemas.microsoft.com/office/powerpoint/2010/main" val="3229475738"/>
              </p:ext>
            </p:extLst>
          </p:nvPr>
        </p:nvGraphicFramePr>
        <p:xfrm>
          <a:off x="838200" y="1825625"/>
          <a:ext cx="10515600" cy="32054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661370400"/>
                    </a:ext>
                  </a:extLst>
                </a:gridCol>
                <a:gridCol w="2628900">
                  <a:extLst>
                    <a:ext uri="{9D8B030D-6E8A-4147-A177-3AD203B41FA5}">
                      <a16:colId xmlns:a16="http://schemas.microsoft.com/office/drawing/2014/main" val="1240492288"/>
                    </a:ext>
                  </a:extLst>
                </a:gridCol>
                <a:gridCol w="2628900">
                  <a:extLst>
                    <a:ext uri="{9D8B030D-6E8A-4147-A177-3AD203B41FA5}">
                      <a16:colId xmlns:a16="http://schemas.microsoft.com/office/drawing/2014/main" val="981261348"/>
                    </a:ext>
                  </a:extLst>
                </a:gridCol>
                <a:gridCol w="2628900">
                  <a:extLst>
                    <a:ext uri="{9D8B030D-6E8A-4147-A177-3AD203B41FA5}">
                      <a16:colId xmlns:a16="http://schemas.microsoft.com/office/drawing/2014/main" val="2886241660"/>
                    </a:ext>
                  </a:extLst>
                </a:gridCol>
              </a:tblGrid>
              <a:tr h="370840">
                <a:tc>
                  <a:txBody>
                    <a:bodyPr/>
                    <a:lstStyle/>
                    <a:p>
                      <a:r>
                        <a:rPr lang="en-US" dirty="0"/>
                        <a:t>Generic Name</a:t>
                      </a:r>
                    </a:p>
                  </a:txBody>
                  <a:tcPr/>
                </a:tc>
                <a:tc>
                  <a:txBody>
                    <a:bodyPr/>
                    <a:lstStyle/>
                    <a:p>
                      <a:r>
                        <a:rPr lang="en-US" dirty="0"/>
                        <a:t>Brand Name</a:t>
                      </a:r>
                    </a:p>
                  </a:txBody>
                  <a:tcPr/>
                </a:tc>
                <a:tc>
                  <a:txBody>
                    <a:bodyPr/>
                    <a:lstStyle/>
                    <a:p>
                      <a:r>
                        <a:rPr lang="en-US" dirty="0"/>
                        <a:t>Initial Dose</a:t>
                      </a:r>
                    </a:p>
                  </a:txBody>
                  <a:tcPr/>
                </a:tc>
                <a:tc>
                  <a:txBody>
                    <a:bodyPr/>
                    <a:lstStyle/>
                    <a:p>
                      <a:r>
                        <a:rPr lang="en-US" dirty="0"/>
                        <a:t>Daily Dose</a:t>
                      </a:r>
                    </a:p>
                  </a:txBody>
                  <a:tcPr/>
                </a:tc>
                <a:extLst>
                  <a:ext uri="{0D108BD9-81ED-4DB2-BD59-A6C34878D82A}">
                    <a16:rowId xmlns:a16="http://schemas.microsoft.com/office/drawing/2014/main" val="238468334"/>
                  </a:ext>
                </a:extLst>
              </a:tr>
              <a:tr h="370840">
                <a:tc>
                  <a:txBody>
                    <a:bodyPr/>
                    <a:lstStyle/>
                    <a:p>
                      <a:r>
                        <a:rPr lang="en-US" dirty="0"/>
                        <a:t>Citalopram</a:t>
                      </a:r>
                    </a:p>
                    <a:p>
                      <a:r>
                        <a:rPr lang="en-US" dirty="0"/>
                        <a:t>Clomipramine</a:t>
                      </a:r>
                    </a:p>
                    <a:p>
                      <a:endParaRPr lang="en-US" dirty="0"/>
                    </a:p>
                    <a:p>
                      <a:r>
                        <a:rPr lang="en-US" dirty="0"/>
                        <a:t>Fluvoxamine</a:t>
                      </a:r>
                    </a:p>
                    <a:p>
                      <a:endParaRPr lang="en-US" dirty="0"/>
                    </a:p>
                    <a:p>
                      <a:r>
                        <a:rPr lang="en-US" dirty="0"/>
                        <a:t>Fluoxetine</a:t>
                      </a:r>
                    </a:p>
                    <a:p>
                      <a:endParaRPr lang="en-US" dirty="0"/>
                    </a:p>
                    <a:p>
                      <a:r>
                        <a:rPr lang="en-US" dirty="0"/>
                        <a:t>Sertraline</a:t>
                      </a:r>
                    </a:p>
                  </a:txBody>
                  <a:tcPr/>
                </a:tc>
                <a:tc>
                  <a:txBody>
                    <a:bodyPr/>
                    <a:lstStyle/>
                    <a:p>
                      <a:r>
                        <a:rPr lang="en-US" dirty="0"/>
                        <a:t>Celexa</a:t>
                      </a:r>
                    </a:p>
                    <a:p>
                      <a:r>
                        <a:rPr lang="en-US" dirty="0"/>
                        <a:t>Anafranil</a:t>
                      </a:r>
                    </a:p>
                    <a:p>
                      <a:endParaRPr lang="en-US" dirty="0"/>
                    </a:p>
                    <a:p>
                      <a:r>
                        <a:rPr lang="en-US" dirty="0"/>
                        <a:t>Luvox</a:t>
                      </a:r>
                    </a:p>
                    <a:p>
                      <a:endParaRPr lang="en-US" dirty="0"/>
                    </a:p>
                    <a:p>
                      <a:r>
                        <a:rPr lang="en-US" dirty="0"/>
                        <a:t>Prozac</a:t>
                      </a:r>
                    </a:p>
                    <a:p>
                      <a:endParaRPr lang="en-US" dirty="0"/>
                    </a:p>
                    <a:p>
                      <a:r>
                        <a:rPr lang="en-US" dirty="0"/>
                        <a:t>Zoloft</a:t>
                      </a:r>
                    </a:p>
                  </a:txBody>
                  <a:tcPr/>
                </a:tc>
                <a:tc>
                  <a:txBody>
                    <a:bodyPr/>
                    <a:lstStyle/>
                    <a:p>
                      <a:r>
                        <a:rPr lang="en-US" dirty="0"/>
                        <a:t>C/A: 10mg</a:t>
                      </a:r>
                    </a:p>
                    <a:p>
                      <a:r>
                        <a:rPr lang="en-US" dirty="0"/>
                        <a:t>C/A: 25mg</a:t>
                      </a:r>
                    </a:p>
                    <a:p>
                      <a:endParaRPr lang="en-US" dirty="0"/>
                    </a:p>
                    <a:p>
                      <a:r>
                        <a:rPr lang="en-US" dirty="0"/>
                        <a:t>C/A: 25mg at bedtime</a:t>
                      </a:r>
                    </a:p>
                    <a:p>
                      <a:endParaRPr lang="en-US" dirty="0"/>
                    </a:p>
                    <a:p>
                      <a:r>
                        <a:rPr lang="en-US" dirty="0"/>
                        <a:t>C/A: 10mg Daily</a:t>
                      </a:r>
                    </a:p>
                    <a:p>
                      <a:endParaRPr lang="en-US" dirty="0"/>
                    </a:p>
                    <a:p>
                      <a:r>
                        <a:rPr lang="en-US" dirty="0"/>
                        <a:t>C: 25mg daily</a:t>
                      </a:r>
                    </a:p>
                    <a:p>
                      <a:r>
                        <a:rPr lang="en-US" dirty="0"/>
                        <a:t>A: 50mg daily</a:t>
                      </a:r>
                    </a:p>
                  </a:txBody>
                  <a:tcPr/>
                </a:tc>
                <a:tc>
                  <a:txBody>
                    <a:bodyPr/>
                    <a:lstStyle/>
                    <a:p>
                      <a:r>
                        <a:rPr lang="en-US" dirty="0"/>
                        <a:t>C/A: 10-60mg</a:t>
                      </a:r>
                    </a:p>
                    <a:p>
                      <a:r>
                        <a:rPr lang="en-US" dirty="0"/>
                        <a:t>C/A: 200mg or 3mg/kg whichever is lower</a:t>
                      </a:r>
                    </a:p>
                    <a:p>
                      <a:r>
                        <a:rPr lang="en-US" dirty="0"/>
                        <a:t>C/A: 50-200mg (higher doses divided)</a:t>
                      </a:r>
                    </a:p>
                    <a:p>
                      <a:r>
                        <a:rPr lang="en-US" dirty="0"/>
                        <a:t>C: 10mg Also higher weight children 20mg</a:t>
                      </a:r>
                    </a:p>
                    <a:p>
                      <a:r>
                        <a:rPr lang="en-US" dirty="0"/>
                        <a:t>C: 25-200mg</a:t>
                      </a:r>
                    </a:p>
                    <a:p>
                      <a:r>
                        <a:rPr lang="en-US" dirty="0"/>
                        <a:t>A: 50-200mg </a:t>
                      </a:r>
                    </a:p>
                    <a:p>
                      <a:endParaRPr lang="en-US" dirty="0"/>
                    </a:p>
                  </a:txBody>
                  <a:tcPr/>
                </a:tc>
                <a:extLst>
                  <a:ext uri="{0D108BD9-81ED-4DB2-BD59-A6C34878D82A}">
                    <a16:rowId xmlns:a16="http://schemas.microsoft.com/office/drawing/2014/main" val="1723655563"/>
                  </a:ext>
                </a:extLst>
              </a:tr>
            </a:tbl>
          </a:graphicData>
        </a:graphic>
      </p:graphicFrame>
    </p:spTree>
    <p:extLst>
      <p:ext uri="{BB962C8B-B14F-4D97-AF65-F5344CB8AC3E}">
        <p14:creationId xmlns:p14="http://schemas.microsoft.com/office/powerpoint/2010/main" val="3707191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BE7E0-56EC-D14F-997F-11F92697293F}"/>
              </a:ext>
            </a:extLst>
          </p:cNvPr>
          <p:cNvSpPr>
            <a:spLocks noGrp="1"/>
          </p:cNvSpPr>
          <p:nvPr>
            <p:ph type="title"/>
          </p:nvPr>
        </p:nvSpPr>
        <p:spPr/>
        <p:txBody>
          <a:bodyPr/>
          <a:lstStyle/>
          <a:p>
            <a:r>
              <a:rPr lang="en-US" dirty="0"/>
              <a:t>Stimulants</a:t>
            </a:r>
          </a:p>
        </p:txBody>
      </p:sp>
      <p:sp>
        <p:nvSpPr>
          <p:cNvPr id="3" name="Content Placeholder 2">
            <a:extLst>
              <a:ext uri="{FF2B5EF4-FFF2-40B4-BE49-F238E27FC236}">
                <a16:creationId xmlns:a16="http://schemas.microsoft.com/office/drawing/2014/main" id="{94FCFBF4-C67D-9B4C-9285-EBC711C19B06}"/>
              </a:ext>
            </a:extLst>
          </p:cNvPr>
          <p:cNvSpPr>
            <a:spLocks noGrp="1"/>
          </p:cNvSpPr>
          <p:nvPr>
            <p:ph idx="1"/>
          </p:nvPr>
        </p:nvSpPr>
        <p:spPr/>
        <p:txBody>
          <a:bodyPr/>
          <a:lstStyle/>
          <a:p>
            <a:pPr marL="0" indent="0">
              <a:buNone/>
            </a:pPr>
            <a:r>
              <a:rPr lang="en-US" dirty="0"/>
              <a:t>The mechanism of action of stimulants is inhibition of dopamine reuptake. These medications also increase the availability of norepinephrine in the frontal lobes.</a:t>
            </a:r>
          </a:p>
        </p:txBody>
      </p:sp>
    </p:spTree>
    <p:extLst>
      <p:ext uri="{BB962C8B-B14F-4D97-AF65-F5344CB8AC3E}">
        <p14:creationId xmlns:p14="http://schemas.microsoft.com/office/powerpoint/2010/main" val="14599724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0598-4C27-9243-BD62-CBA379AB696F}"/>
              </a:ext>
            </a:extLst>
          </p:cNvPr>
          <p:cNvSpPr>
            <a:spLocks noGrp="1"/>
          </p:cNvSpPr>
          <p:nvPr>
            <p:ph type="title"/>
          </p:nvPr>
        </p:nvSpPr>
        <p:spPr/>
        <p:txBody>
          <a:bodyPr/>
          <a:lstStyle/>
          <a:p>
            <a:r>
              <a:rPr lang="en-US" dirty="0"/>
              <a:t>IMMEDIATE-RELEASE STIMULANTS</a:t>
            </a:r>
          </a:p>
        </p:txBody>
      </p:sp>
      <p:graphicFrame>
        <p:nvGraphicFramePr>
          <p:cNvPr id="4" name="Table 4">
            <a:extLst>
              <a:ext uri="{FF2B5EF4-FFF2-40B4-BE49-F238E27FC236}">
                <a16:creationId xmlns:a16="http://schemas.microsoft.com/office/drawing/2014/main" id="{026D9B9D-2A49-B145-B13F-D2D7FBF340B6}"/>
              </a:ext>
            </a:extLst>
          </p:cNvPr>
          <p:cNvGraphicFramePr>
            <a:graphicFrameLocks noGrp="1"/>
          </p:cNvGraphicFramePr>
          <p:nvPr>
            <p:ph idx="1"/>
            <p:extLst>
              <p:ext uri="{D42A27DB-BD31-4B8C-83A1-F6EECF244321}">
                <p14:modId xmlns:p14="http://schemas.microsoft.com/office/powerpoint/2010/main" val="1101362766"/>
              </p:ext>
            </p:extLst>
          </p:nvPr>
        </p:nvGraphicFramePr>
        <p:xfrm>
          <a:off x="838200" y="1825625"/>
          <a:ext cx="10515597" cy="38455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636104094"/>
                    </a:ext>
                  </a:extLst>
                </a:gridCol>
                <a:gridCol w="3505199">
                  <a:extLst>
                    <a:ext uri="{9D8B030D-6E8A-4147-A177-3AD203B41FA5}">
                      <a16:colId xmlns:a16="http://schemas.microsoft.com/office/drawing/2014/main" val="381989356"/>
                    </a:ext>
                  </a:extLst>
                </a:gridCol>
                <a:gridCol w="3505199">
                  <a:extLst>
                    <a:ext uri="{9D8B030D-6E8A-4147-A177-3AD203B41FA5}">
                      <a16:colId xmlns:a16="http://schemas.microsoft.com/office/drawing/2014/main" val="3052349173"/>
                    </a:ext>
                  </a:extLst>
                </a:gridCol>
              </a:tblGrid>
              <a:tr h="370840">
                <a:tc>
                  <a:txBody>
                    <a:bodyPr/>
                    <a:lstStyle/>
                    <a:p>
                      <a:r>
                        <a:rPr lang="en-US" dirty="0"/>
                        <a:t>Generic Name</a:t>
                      </a:r>
                    </a:p>
                  </a:txBody>
                  <a:tcPr/>
                </a:tc>
                <a:tc>
                  <a:txBody>
                    <a:bodyPr/>
                    <a:lstStyle/>
                    <a:p>
                      <a:r>
                        <a:rPr lang="en-US" dirty="0"/>
                        <a:t>Brand Name</a:t>
                      </a:r>
                    </a:p>
                  </a:txBody>
                  <a:tcPr/>
                </a:tc>
                <a:tc>
                  <a:txBody>
                    <a:bodyPr/>
                    <a:lstStyle/>
                    <a:p>
                      <a:r>
                        <a:rPr lang="en-US" dirty="0"/>
                        <a:t>Typical Daily Dose (mg)</a:t>
                      </a:r>
                    </a:p>
                  </a:txBody>
                  <a:tcPr/>
                </a:tc>
                <a:extLst>
                  <a:ext uri="{0D108BD9-81ED-4DB2-BD59-A6C34878D82A}">
                    <a16:rowId xmlns:a16="http://schemas.microsoft.com/office/drawing/2014/main" val="1479278820"/>
                  </a:ext>
                </a:extLst>
              </a:tr>
              <a:tr h="370840">
                <a:tc>
                  <a:txBody>
                    <a:bodyPr/>
                    <a:lstStyle/>
                    <a:p>
                      <a:r>
                        <a:rPr lang="en-US" dirty="0"/>
                        <a:t>Methylphenidate</a:t>
                      </a:r>
                    </a:p>
                  </a:txBody>
                  <a:tcPr/>
                </a:tc>
                <a:tc>
                  <a:txBody>
                    <a:bodyPr/>
                    <a:lstStyle/>
                    <a:p>
                      <a:r>
                        <a:rPr lang="en-US" dirty="0"/>
                        <a:t>Ritalin</a:t>
                      </a:r>
                    </a:p>
                  </a:txBody>
                  <a:tcPr/>
                </a:tc>
                <a:tc>
                  <a:txBody>
                    <a:bodyPr/>
                    <a:lstStyle/>
                    <a:p>
                      <a:r>
                        <a:rPr lang="en-US" dirty="0"/>
                        <a:t>10-60mg</a:t>
                      </a:r>
                    </a:p>
                    <a:p>
                      <a:endParaRPr lang="en-US" dirty="0"/>
                    </a:p>
                  </a:txBody>
                  <a:tcPr/>
                </a:tc>
                <a:extLst>
                  <a:ext uri="{0D108BD9-81ED-4DB2-BD59-A6C34878D82A}">
                    <a16:rowId xmlns:a16="http://schemas.microsoft.com/office/drawing/2014/main" val="1886915677"/>
                  </a:ext>
                </a:extLst>
              </a:tr>
              <a:tr h="370840">
                <a:tc>
                  <a:txBody>
                    <a:bodyPr/>
                    <a:lstStyle/>
                    <a:p>
                      <a:endParaRPr lang="en-US" dirty="0"/>
                    </a:p>
                  </a:txBody>
                  <a:tcPr/>
                </a:tc>
                <a:tc>
                  <a:txBody>
                    <a:bodyPr/>
                    <a:lstStyle/>
                    <a:p>
                      <a:r>
                        <a:rPr lang="en-US" dirty="0"/>
                        <a:t>Metadate</a:t>
                      </a:r>
                    </a:p>
                  </a:txBody>
                  <a:tcPr/>
                </a:tc>
                <a:tc>
                  <a:txBody>
                    <a:bodyPr/>
                    <a:lstStyle/>
                    <a:p>
                      <a:r>
                        <a:rPr lang="en-US" dirty="0"/>
                        <a:t>10-60mg</a:t>
                      </a:r>
                    </a:p>
                    <a:p>
                      <a:endParaRPr lang="en-US" dirty="0"/>
                    </a:p>
                  </a:txBody>
                  <a:tcPr/>
                </a:tc>
                <a:extLst>
                  <a:ext uri="{0D108BD9-81ED-4DB2-BD59-A6C34878D82A}">
                    <a16:rowId xmlns:a16="http://schemas.microsoft.com/office/drawing/2014/main" val="2180042605"/>
                  </a:ext>
                </a:extLst>
              </a:tr>
              <a:tr h="370840">
                <a:tc>
                  <a:txBody>
                    <a:bodyPr/>
                    <a:lstStyle/>
                    <a:p>
                      <a:endParaRPr lang="en-US" dirty="0"/>
                    </a:p>
                  </a:txBody>
                  <a:tcPr/>
                </a:tc>
                <a:tc>
                  <a:txBody>
                    <a:bodyPr/>
                    <a:lstStyle/>
                    <a:p>
                      <a:r>
                        <a:rPr lang="en-US" dirty="0"/>
                        <a:t>Methyl in</a:t>
                      </a:r>
                    </a:p>
                  </a:txBody>
                  <a:tcPr/>
                </a:tc>
                <a:tc>
                  <a:txBody>
                    <a:bodyPr/>
                    <a:lstStyle/>
                    <a:p>
                      <a:r>
                        <a:rPr lang="en-US" dirty="0"/>
                        <a:t>10-60mg</a:t>
                      </a:r>
                    </a:p>
                    <a:p>
                      <a:endParaRPr lang="en-US" dirty="0"/>
                    </a:p>
                  </a:txBody>
                  <a:tcPr/>
                </a:tc>
                <a:extLst>
                  <a:ext uri="{0D108BD9-81ED-4DB2-BD59-A6C34878D82A}">
                    <a16:rowId xmlns:a16="http://schemas.microsoft.com/office/drawing/2014/main" val="1866505716"/>
                  </a:ext>
                </a:extLst>
              </a:tr>
              <a:tr h="370840">
                <a:tc>
                  <a:txBody>
                    <a:bodyPr/>
                    <a:lstStyle/>
                    <a:p>
                      <a:r>
                        <a:rPr lang="en-US" dirty="0"/>
                        <a:t>Dexmethylphenidate</a:t>
                      </a:r>
                    </a:p>
                  </a:txBody>
                  <a:tcPr/>
                </a:tc>
                <a:tc>
                  <a:txBody>
                    <a:bodyPr/>
                    <a:lstStyle/>
                    <a:p>
                      <a:r>
                        <a:rPr lang="en-US" dirty="0"/>
                        <a:t>Focalin</a:t>
                      </a:r>
                    </a:p>
                  </a:txBody>
                  <a:tcPr/>
                </a:tc>
                <a:tc>
                  <a:txBody>
                    <a:bodyPr/>
                    <a:lstStyle/>
                    <a:p>
                      <a:r>
                        <a:rPr lang="en-US" dirty="0"/>
                        <a:t>5-20mg</a:t>
                      </a:r>
                    </a:p>
                    <a:p>
                      <a:endParaRPr lang="en-US" dirty="0"/>
                    </a:p>
                    <a:p>
                      <a:endParaRPr lang="en-US" dirty="0"/>
                    </a:p>
                  </a:txBody>
                  <a:tcPr/>
                </a:tc>
                <a:extLst>
                  <a:ext uri="{0D108BD9-81ED-4DB2-BD59-A6C34878D82A}">
                    <a16:rowId xmlns:a16="http://schemas.microsoft.com/office/drawing/2014/main" val="303308132"/>
                  </a:ext>
                </a:extLst>
              </a:tr>
              <a:tr h="370840">
                <a:tc>
                  <a:txBody>
                    <a:bodyPr/>
                    <a:lstStyle/>
                    <a:p>
                      <a:r>
                        <a:rPr lang="en-US" dirty="0"/>
                        <a:t>Dextroamphetamine</a:t>
                      </a:r>
                    </a:p>
                  </a:txBody>
                  <a:tcPr/>
                </a:tc>
                <a:tc>
                  <a:txBody>
                    <a:bodyPr/>
                    <a:lstStyle/>
                    <a:p>
                      <a:r>
                        <a:rPr lang="en-US" dirty="0"/>
                        <a:t>Dexedrine</a:t>
                      </a:r>
                    </a:p>
                  </a:txBody>
                  <a:tcPr/>
                </a:tc>
                <a:tc>
                  <a:txBody>
                    <a:bodyPr/>
                    <a:lstStyle/>
                    <a:p>
                      <a:r>
                        <a:rPr lang="en-US" dirty="0"/>
                        <a:t>5-40mg</a:t>
                      </a:r>
                    </a:p>
                    <a:p>
                      <a:endParaRPr lang="en-US" dirty="0"/>
                    </a:p>
                  </a:txBody>
                  <a:tcPr/>
                </a:tc>
                <a:extLst>
                  <a:ext uri="{0D108BD9-81ED-4DB2-BD59-A6C34878D82A}">
                    <a16:rowId xmlns:a16="http://schemas.microsoft.com/office/drawing/2014/main" val="311805547"/>
                  </a:ext>
                </a:extLst>
              </a:tr>
            </a:tbl>
          </a:graphicData>
        </a:graphic>
      </p:graphicFrame>
    </p:spTree>
    <p:extLst>
      <p:ext uri="{BB962C8B-B14F-4D97-AF65-F5344CB8AC3E}">
        <p14:creationId xmlns:p14="http://schemas.microsoft.com/office/powerpoint/2010/main" val="16526165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50FED-F66E-3B49-9F25-854471AD3E31}"/>
              </a:ext>
            </a:extLst>
          </p:cNvPr>
          <p:cNvSpPr>
            <a:spLocks noGrp="1"/>
          </p:cNvSpPr>
          <p:nvPr>
            <p:ph type="title"/>
          </p:nvPr>
        </p:nvSpPr>
        <p:spPr/>
        <p:txBody>
          <a:bodyPr/>
          <a:lstStyle/>
          <a:p>
            <a:endParaRPr lang="en-US"/>
          </a:p>
        </p:txBody>
      </p:sp>
      <p:graphicFrame>
        <p:nvGraphicFramePr>
          <p:cNvPr id="4" name="Table 4">
            <a:extLst>
              <a:ext uri="{FF2B5EF4-FFF2-40B4-BE49-F238E27FC236}">
                <a16:creationId xmlns:a16="http://schemas.microsoft.com/office/drawing/2014/main" id="{AB692F64-C35C-314C-8CCA-D5EE95145F11}"/>
              </a:ext>
            </a:extLst>
          </p:cNvPr>
          <p:cNvGraphicFramePr>
            <a:graphicFrameLocks noGrp="1"/>
          </p:cNvGraphicFramePr>
          <p:nvPr>
            <p:ph idx="1"/>
            <p:extLst>
              <p:ext uri="{D42A27DB-BD31-4B8C-83A1-F6EECF244321}">
                <p14:modId xmlns:p14="http://schemas.microsoft.com/office/powerpoint/2010/main" val="291993892"/>
              </p:ext>
            </p:extLst>
          </p:nvPr>
        </p:nvGraphicFramePr>
        <p:xfrm>
          <a:off x="838200" y="1825625"/>
          <a:ext cx="10515597" cy="13817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840372060"/>
                    </a:ext>
                  </a:extLst>
                </a:gridCol>
                <a:gridCol w="3505199">
                  <a:extLst>
                    <a:ext uri="{9D8B030D-6E8A-4147-A177-3AD203B41FA5}">
                      <a16:colId xmlns:a16="http://schemas.microsoft.com/office/drawing/2014/main" val="2265857072"/>
                    </a:ext>
                  </a:extLst>
                </a:gridCol>
                <a:gridCol w="3505199">
                  <a:extLst>
                    <a:ext uri="{9D8B030D-6E8A-4147-A177-3AD203B41FA5}">
                      <a16:colId xmlns:a16="http://schemas.microsoft.com/office/drawing/2014/main" val="601599554"/>
                    </a:ext>
                  </a:extLst>
                </a:gridCol>
              </a:tblGrid>
              <a:tr h="370840">
                <a:tc>
                  <a:txBody>
                    <a:bodyPr/>
                    <a:lstStyle/>
                    <a:p>
                      <a:r>
                        <a:rPr lang="en-US" dirty="0"/>
                        <a:t>Generic Name</a:t>
                      </a:r>
                    </a:p>
                  </a:txBody>
                  <a:tcPr/>
                </a:tc>
                <a:tc>
                  <a:txBody>
                    <a:bodyPr/>
                    <a:lstStyle/>
                    <a:p>
                      <a:r>
                        <a:rPr lang="en-US" dirty="0"/>
                        <a:t>Brand Name</a:t>
                      </a:r>
                    </a:p>
                  </a:txBody>
                  <a:tcPr/>
                </a:tc>
                <a:tc>
                  <a:txBody>
                    <a:bodyPr/>
                    <a:lstStyle/>
                    <a:p>
                      <a:r>
                        <a:rPr lang="en-US" dirty="0"/>
                        <a:t>Typical Daily Dose (mg) </a:t>
                      </a:r>
                    </a:p>
                  </a:txBody>
                  <a:tcPr/>
                </a:tc>
                <a:extLst>
                  <a:ext uri="{0D108BD9-81ED-4DB2-BD59-A6C34878D82A}">
                    <a16:rowId xmlns:a16="http://schemas.microsoft.com/office/drawing/2014/main" val="2336713284"/>
                  </a:ext>
                </a:extLst>
              </a:tr>
              <a:tr h="370840">
                <a:tc>
                  <a:txBody>
                    <a:bodyPr/>
                    <a:lstStyle/>
                    <a:p>
                      <a:r>
                        <a:rPr lang="en-US" dirty="0" err="1"/>
                        <a:t>Lisdexamfetamine</a:t>
                      </a:r>
                      <a:endParaRPr lang="en-US" dirty="0"/>
                    </a:p>
                  </a:txBody>
                  <a:tcPr/>
                </a:tc>
                <a:tc>
                  <a:txBody>
                    <a:bodyPr/>
                    <a:lstStyle/>
                    <a:p>
                      <a:r>
                        <a:rPr lang="en-US" dirty="0"/>
                        <a:t>Vyvanse</a:t>
                      </a:r>
                    </a:p>
                  </a:txBody>
                  <a:tcPr/>
                </a:tc>
                <a:tc>
                  <a:txBody>
                    <a:bodyPr/>
                    <a:lstStyle/>
                    <a:p>
                      <a:r>
                        <a:rPr lang="en-US" dirty="0"/>
                        <a:t>30-60mg</a:t>
                      </a:r>
                    </a:p>
                    <a:p>
                      <a:endParaRPr lang="en-US" dirty="0"/>
                    </a:p>
                  </a:txBody>
                  <a:tcPr/>
                </a:tc>
                <a:extLst>
                  <a:ext uri="{0D108BD9-81ED-4DB2-BD59-A6C34878D82A}">
                    <a16:rowId xmlns:a16="http://schemas.microsoft.com/office/drawing/2014/main" val="2943322934"/>
                  </a:ext>
                </a:extLst>
              </a:tr>
              <a:tr h="370840">
                <a:tc>
                  <a:txBody>
                    <a:bodyPr/>
                    <a:lstStyle/>
                    <a:p>
                      <a:r>
                        <a:rPr lang="en-US" dirty="0"/>
                        <a:t>Amphetamine</a:t>
                      </a:r>
                    </a:p>
                  </a:txBody>
                  <a:tcPr/>
                </a:tc>
                <a:tc>
                  <a:txBody>
                    <a:bodyPr/>
                    <a:lstStyle/>
                    <a:p>
                      <a:r>
                        <a:rPr lang="en-US" dirty="0"/>
                        <a:t>Adderall</a:t>
                      </a:r>
                    </a:p>
                  </a:txBody>
                  <a:tcPr/>
                </a:tc>
                <a:tc>
                  <a:txBody>
                    <a:bodyPr/>
                    <a:lstStyle/>
                    <a:p>
                      <a:r>
                        <a:rPr lang="en-US" dirty="0"/>
                        <a:t>5-40mg </a:t>
                      </a:r>
                    </a:p>
                  </a:txBody>
                  <a:tcPr/>
                </a:tc>
                <a:extLst>
                  <a:ext uri="{0D108BD9-81ED-4DB2-BD59-A6C34878D82A}">
                    <a16:rowId xmlns:a16="http://schemas.microsoft.com/office/drawing/2014/main" val="2191311713"/>
                  </a:ext>
                </a:extLst>
              </a:tr>
            </a:tbl>
          </a:graphicData>
        </a:graphic>
      </p:graphicFrame>
    </p:spTree>
    <p:extLst>
      <p:ext uri="{BB962C8B-B14F-4D97-AF65-F5344CB8AC3E}">
        <p14:creationId xmlns:p14="http://schemas.microsoft.com/office/powerpoint/2010/main" val="200598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91A8-A798-4D4B-A3AF-909E03ECBA87}"/>
              </a:ext>
            </a:extLst>
          </p:cNvPr>
          <p:cNvSpPr>
            <a:spLocks noGrp="1"/>
          </p:cNvSpPr>
          <p:nvPr>
            <p:ph type="title"/>
          </p:nvPr>
        </p:nvSpPr>
        <p:spPr/>
        <p:txBody>
          <a:bodyPr/>
          <a:lstStyle/>
          <a:p>
            <a:r>
              <a:rPr lang="en-US" dirty="0"/>
              <a:t>Sustained-Release Stimulants</a:t>
            </a:r>
          </a:p>
        </p:txBody>
      </p:sp>
      <p:graphicFrame>
        <p:nvGraphicFramePr>
          <p:cNvPr id="4" name="Table 4">
            <a:extLst>
              <a:ext uri="{FF2B5EF4-FFF2-40B4-BE49-F238E27FC236}">
                <a16:creationId xmlns:a16="http://schemas.microsoft.com/office/drawing/2014/main" id="{5ACDDC66-2FA9-204A-A008-8089E0671556}"/>
              </a:ext>
            </a:extLst>
          </p:cNvPr>
          <p:cNvGraphicFramePr>
            <a:graphicFrameLocks noGrp="1"/>
          </p:cNvGraphicFramePr>
          <p:nvPr>
            <p:ph idx="1"/>
            <p:extLst>
              <p:ext uri="{D42A27DB-BD31-4B8C-83A1-F6EECF244321}">
                <p14:modId xmlns:p14="http://schemas.microsoft.com/office/powerpoint/2010/main" val="3507568631"/>
              </p:ext>
            </p:extLst>
          </p:nvPr>
        </p:nvGraphicFramePr>
        <p:xfrm>
          <a:off x="838200" y="1825625"/>
          <a:ext cx="10515597" cy="311912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599431352"/>
                    </a:ext>
                  </a:extLst>
                </a:gridCol>
                <a:gridCol w="3505199">
                  <a:extLst>
                    <a:ext uri="{9D8B030D-6E8A-4147-A177-3AD203B41FA5}">
                      <a16:colId xmlns:a16="http://schemas.microsoft.com/office/drawing/2014/main" val="266977967"/>
                    </a:ext>
                  </a:extLst>
                </a:gridCol>
                <a:gridCol w="3505199">
                  <a:extLst>
                    <a:ext uri="{9D8B030D-6E8A-4147-A177-3AD203B41FA5}">
                      <a16:colId xmlns:a16="http://schemas.microsoft.com/office/drawing/2014/main" val="1644591589"/>
                    </a:ext>
                  </a:extLst>
                </a:gridCol>
              </a:tblGrid>
              <a:tr h="370840">
                <a:tc>
                  <a:txBody>
                    <a:bodyPr/>
                    <a:lstStyle/>
                    <a:p>
                      <a:r>
                        <a:rPr lang="en-US" dirty="0"/>
                        <a:t>Generic Name</a:t>
                      </a:r>
                    </a:p>
                  </a:txBody>
                  <a:tcPr/>
                </a:tc>
                <a:tc>
                  <a:txBody>
                    <a:bodyPr/>
                    <a:lstStyle/>
                    <a:p>
                      <a:r>
                        <a:rPr lang="en-US" dirty="0"/>
                        <a:t>Brand Name</a:t>
                      </a:r>
                    </a:p>
                  </a:txBody>
                  <a:tcPr/>
                </a:tc>
                <a:tc>
                  <a:txBody>
                    <a:bodyPr/>
                    <a:lstStyle/>
                    <a:p>
                      <a:r>
                        <a:rPr lang="en-US" dirty="0"/>
                        <a:t>Typical Daily Dose (mg) </a:t>
                      </a:r>
                    </a:p>
                  </a:txBody>
                  <a:tcPr/>
                </a:tc>
                <a:extLst>
                  <a:ext uri="{0D108BD9-81ED-4DB2-BD59-A6C34878D82A}">
                    <a16:rowId xmlns:a16="http://schemas.microsoft.com/office/drawing/2014/main" val="3326576797"/>
                  </a:ext>
                </a:extLst>
              </a:tr>
              <a:tr h="370840">
                <a:tc>
                  <a:txBody>
                    <a:bodyPr/>
                    <a:lstStyle/>
                    <a:p>
                      <a:r>
                        <a:rPr lang="en-US" dirty="0"/>
                        <a:t>Methylphenidate</a:t>
                      </a:r>
                    </a:p>
                  </a:txBody>
                  <a:tcPr/>
                </a:tc>
                <a:tc>
                  <a:txBody>
                    <a:bodyPr/>
                    <a:lstStyle/>
                    <a:p>
                      <a:r>
                        <a:rPr lang="en-US" dirty="0"/>
                        <a:t>Ritalin SR</a:t>
                      </a:r>
                    </a:p>
                    <a:p>
                      <a:r>
                        <a:rPr lang="en-US" dirty="0"/>
                        <a:t>Ritalin LA</a:t>
                      </a:r>
                    </a:p>
                    <a:p>
                      <a:r>
                        <a:rPr lang="en-US" dirty="0"/>
                        <a:t>Metadate ER</a:t>
                      </a:r>
                    </a:p>
                    <a:p>
                      <a:r>
                        <a:rPr lang="en-US" dirty="0" err="1"/>
                        <a:t>Concerta</a:t>
                      </a:r>
                      <a:endParaRPr lang="en-US" dirty="0"/>
                    </a:p>
                    <a:p>
                      <a:r>
                        <a:rPr lang="en-US" dirty="0" err="1"/>
                        <a:t>Quillivant</a:t>
                      </a:r>
                      <a:r>
                        <a:rPr lang="en-US" dirty="0"/>
                        <a:t> XR</a:t>
                      </a:r>
                    </a:p>
                  </a:txBody>
                  <a:tcPr/>
                </a:tc>
                <a:tc>
                  <a:txBody>
                    <a:bodyPr/>
                    <a:lstStyle/>
                    <a:p>
                      <a:r>
                        <a:rPr lang="en-US" dirty="0"/>
                        <a:t>20-60mg</a:t>
                      </a:r>
                    </a:p>
                    <a:p>
                      <a:r>
                        <a:rPr lang="en-US" dirty="0"/>
                        <a:t>20-60mg</a:t>
                      </a:r>
                    </a:p>
                    <a:p>
                      <a:r>
                        <a:rPr lang="en-US" dirty="0"/>
                        <a:t>10-60mg</a:t>
                      </a:r>
                    </a:p>
                    <a:p>
                      <a:r>
                        <a:rPr lang="en-US" dirty="0"/>
                        <a:t>18-54mg</a:t>
                      </a:r>
                    </a:p>
                    <a:p>
                      <a:r>
                        <a:rPr lang="en-US" dirty="0"/>
                        <a:t>10-60mg</a:t>
                      </a:r>
                    </a:p>
                    <a:p>
                      <a:endParaRPr lang="en-US" dirty="0"/>
                    </a:p>
                  </a:txBody>
                  <a:tcPr/>
                </a:tc>
                <a:extLst>
                  <a:ext uri="{0D108BD9-81ED-4DB2-BD59-A6C34878D82A}">
                    <a16:rowId xmlns:a16="http://schemas.microsoft.com/office/drawing/2014/main" val="3274542492"/>
                  </a:ext>
                </a:extLst>
              </a:tr>
              <a:tr h="370840">
                <a:tc>
                  <a:txBody>
                    <a:bodyPr/>
                    <a:lstStyle/>
                    <a:p>
                      <a:r>
                        <a:rPr lang="en-US" dirty="0"/>
                        <a:t>Dexmethylphenidate</a:t>
                      </a:r>
                    </a:p>
                  </a:txBody>
                  <a:tcPr/>
                </a:tc>
                <a:tc>
                  <a:txBody>
                    <a:bodyPr/>
                    <a:lstStyle/>
                    <a:p>
                      <a:r>
                        <a:rPr lang="en-US" dirty="0"/>
                        <a:t>Focalin XR</a:t>
                      </a:r>
                    </a:p>
                  </a:txBody>
                  <a:tcPr/>
                </a:tc>
                <a:tc>
                  <a:txBody>
                    <a:bodyPr/>
                    <a:lstStyle/>
                    <a:p>
                      <a:r>
                        <a:rPr lang="en-US" dirty="0"/>
                        <a:t>5-30mg</a:t>
                      </a:r>
                    </a:p>
                    <a:p>
                      <a:endParaRPr lang="en-US" dirty="0"/>
                    </a:p>
                  </a:txBody>
                  <a:tcPr/>
                </a:tc>
                <a:extLst>
                  <a:ext uri="{0D108BD9-81ED-4DB2-BD59-A6C34878D82A}">
                    <a16:rowId xmlns:a16="http://schemas.microsoft.com/office/drawing/2014/main" val="1644609791"/>
                  </a:ext>
                </a:extLst>
              </a:tr>
              <a:tr h="370840">
                <a:tc>
                  <a:txBody>
                    <a:bodyPr/>
                    <a:lstStyle/>
                    <a:p>
                      <a:r>
                        <a:rPr lang="en-US" dirty="0"/>
                        <a:t>Amphetamine</a:t>
                      </a:r>
                    </a:p>
                  </a:txBody>
                  <a:tcPr/>
                </a:tc>
                <a:tc>
                  <a:txBody>
                    <a:bodyPr/>
                    <a:lstStyle/>
                    <a:p>
                      <a:r>
                        <a:rPr lang="en-US" dirty="0"/>
                        <a:t>Adderall XR</a:t>
                      </a:r>
                    </a:p>
                  </a:txBody>
                  <a:tcPr/>
                </a:tc>
                <a:tc>
                  <a:txBody>
                    <a:bodyPr/>
                    <a:lstStyle/>
                    <a:p>
                      <a:r>
                        <a:rPr lang="en-US" dirty="0"/>
                        <a:t>5-40mg </a:t>
                      </a:r>
                    </a:p>
                  </a:txBody>
                  <a:tcPr/>
                </a:tc>
                <a:extLst>
                  <a:ext uri="{0D108BD9-81ED-4DB2-BD59-A6C34878D82A}">
                    <a16:rowId xmlns:a16="http://schemas.microsoft.com/office/drawing/2014/main" val="2381385605"/>
                  </a:ext>
                </a:extLst>
              </a:tr>
            </a:tbl>
          </a:graphicData>
        </a:graphic>
      </p:graphicFrame>
    </p:spTree>
    <p:extLst>
      <p:ext uri="{BB962C8B-B14F-4D97-AF65-F5344CB8AC3E}">
        <p14:creationId xmlns:p14="http://schemas.microsoft.com/office/powerpoint/2010/main" val="10348490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4404-014C-6842-88A9-2F1D32669B51}"/>
              </a:ext>
            </a:extLst>
          </p:cNvPr>
          <p:cNvSpPr>
            <a:spLocks noGrp="1"/>
          </p:cNvSpPr>
          <p:nvPr>
            <p:ph type="title"/>
          </p:nvPr>
        </p:nvSpPr>
        <p:spPr/>
        <p:txBody>
          <a:bodyPr/>
          <a:lstStyle/>
          <a:p>
            <a:r>
              <a:rPr lang="en-US" dirty="0"/>
              <a:t>ALPHA-2 ADRENERGIC AGONISTS</a:t>
            </a:r>
          </a:p>
        </p:txBody>
      </p:sp>
      <p:graphicFrame>
        <p:nvGraphicFramePr>
          <p:cNvPr id="4" name="Table 4">
            <a:extLst>
              <a:ext uri="{FF2B5EF4-FFF2-40B4-BE49-F238E27FC236}">
                <a16:creationId xmlns:a16="http://schemas.microsoft.com/office/drawing/2014/main" id="{F0771110-7565-C841-B7C9-9ECB3F7B43D8}"/>
              </a:ext>
            </a:extLst>
          </p:cNvPr>
          <p:cNvGraphicFramePr>
            <a:graphicFrameLocks noGrp="1"/>
          </p:cNvGraphicFramePr>
          <p:nvPr>
            <p:ph idx="1"/>
            <p:extLst>
              <p:ext uri="{D42A27DB-BD31-4B8C-83A1-F6EECF244321}">
                <p14:modId xmlns:p14="http://schemas.microsoft.com/office/powerpoint/2010/main" val="3796409039"/>
              </p:ext>
            </p:extLst>
          </p:nvPr>
        </p:nvGraphicFramePr>
        <p:xfrm>
          <a:off x="838200" y="1825625"/>
          <a:ext cx="10515597" cy="210820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155727491"/>
                    </a:ext>
                  </a:extLst>
                </a:gridCol>
                <a:gridCol w="3505199">
                  <a:extLst>
                    <a:ext uri="{9D8B030D-6E8A-4147-A177-3AD203B41FA5}">
                      <a16:colId xmlns:a16="http://schemas.microsoft.com/office/drawing/2014/main" val="682550083"/>
                    </a:ext>
                  </a:extLst>
                </a:gridCol>
                <a:gridCol w="3505199">
                  <a:extLst>
                    <a:ext uri="{9D8B030D-6E8A-4147-A177-3AD203B41FA5}">
                      <a16:colId xmlns:a16="http://schemas.microsoft.com/office/drawing/2014/main" val="2872080896"/>
                    </a:ext>
                  </a:extLst>
                </a:gridCol>
              </a:tblGrid>
              <a:tr h="370840">
                <a:tc>
                  <a:txBody>
                    <a:bodyPr/>
                    <a:lstStyle/>
                    <a:p>
                      <a:r>
                        <a:rPr lang="en-US" dirty="0"/>
                        <a:t>Generic Name</a:t>
                      </a:r>
                    </a:p>
                  </a:txBody>
                  <a:tcPr/>
                </a:tc>
                <a:tc>
                  <a:txBody>
                    <a:bodyPr/>
                    <a:lstStyle/>
                    <a:p>
                      <a:r>
                        <a:rPr lang="en-US" dirty="0"/>
                        <a:t>Brand</a:t>
                      </a:r>
                    </a:p>
                  </a:txBody>
                  <a:tcPr/>
                </a:tc>
                <a:tc>
                  <a:txBody>
                    <a:bodyPr/>
                    <a:lstStyle/>
                    <a:p>
                      <a:r>
                        <a:rPr lang="en-US" dirty="0"/>
                        <a:t>Typical Dose</a:t>
                      </a:r>
                    </a:p>
                  </a:txBody>
                  <a:tcPr/>
                </a:tc>
                <a:extLst>
                  <a:ext uri="{0D108BD9-81ED-4DB2-BD59-A6C34878D82A}">
                    <a16:rowId xmlns:a16="http://schemas.microsoft.com/office/drawing/2014/main" val="502940572"/>
                  </a:ext>
                </a:extLst>
              </a:tr>
              <a:tr h="370840">
                <a:tc>
                  <a:txBody>
                    <a:bodyPr/>
                    <a:lstStyle/>
                    <a:p>
                      <a:r>
                        <a:rPr lang="en-US" dirty="0"/>
                        <a:t>Clonidine</a:t>
                      </a:r>
                    </a:p>
                    <a:p>
                      <a:endParaRPr lang="en-US" dirty="0"/>
                    </a:p>
                    <a:p>
                      <a:endParaRPr lang="en-US" dirty="0"/>
                    </a:p>
                    <a:p>
                      <a:r>
                        <a:rPr lang="en-US" dirty="0"/>
                        <a:t>Guanfacine</a:t>
                      </a:r>
                    </a:p>
                    <a:p>
                      <a:endParaRPr lang="en-US" dirty="0"/>
                    </a:p>
                    <a:p>
                      <a:endParaRPr lang="en-US" dirty="0"/>
                    </a:p>
                  </a:txBody>
                  <a:tcPr/>
                </a:tc>
                <a:tc>
                  <a:txBody>
                    <a:bodyPr/>
                    <a:lstStyle/>
                    <a:p>
                      <a:r>
                        <a:rPr lang="en-US" dirty="0"/>
                        <a:t>Catapres</a:t>
                      </a:r>
                    </a:p>
                    <a:p>
                      <a:r>
                        <a:rPr lang="en-US" dirty="0" err="1"/>
                        <a:t>Kapvay</a:t>
                      </a:r>
                      <a:endParaRPr lang="en-US" dirty="0"/>
                    </a:p>
                    <a:p>
                      <a:endParaRPr lang="en-US" dirty="0"/>
                    </a:p>
                    <a:p>
                      <a:r>
                        <a:rPr lang="en-US" dirty="0"/>
                        <a:t>Tenex</a:t>
                      </a:r>
                    </a:p>
                    <a:p>
                      <a:endParaRPr lang="en-US" dirty="0"/>
                    </a:p>
                    <a:p>
                      <a:r>
                        <a:rPr lang="en-US" dirty="0" err="1"/>
                        <a:t>Intuniv</a:t>
                      </a:r>
                      <a:endParaRPr lang="en-US" dirty="0"/>
                    </a:p>
                  </a:txBody>
                  <a:tcPr/>
                </a:tc>
                <a:tc>
                  <a:txBody>
                    <a:bodyPr/>
                    <a:lstStyle/>
                    <a:p>
                      <a:r>
                        <a:rPr lang="en-US" dirty="0"/>
                        <a:t>0.15-0.4mg 3-4 times a day</a:t>
                      </a:r>
                    </a:p>
                    <a:p>
                      <a:r>
                        <a:rPr lang="en-US" dirty="0"/>
                        <a:t>0.15-0.4mg</a:t>
                      </a:r>
                    </a:p>
                    <a:p>
                      <a:endParaRPr lang="en-US" dirty="0"/>
                    </a:p>
                    <a:p>
                      <a:r>
                        <a:rPr lang="en-US" dirty="0"/>
                        <a:t>0.25-3.0mg 2-3 times a day </a:t>
                      </a:r>
                    </a:p>
                    <a:p>
                      <a:endParaRPr lang="en-US" dirty="0"/>
                    </a:p>
                    <a:p>
                      <a:r>
                        <a:rPr lang="en-US" dirty="0"/>
                        <a:t>0.25-3.0mg </a:t>
                      </a:r>
                    </a:p>
                  </a:txBody>
                  <a:tcPr/>
                </a:tc>
                <a:extLst>
                  <a:ext uri="{0D108BD9-81ED-4DB2-BD59-A6C34878D82A}">
                    <a16:rowId xmlns:a16="http://schemas.microsoft.com/office/drawing/2014/main" val="1012861916"/>
                  </a:ext>
                </a:extLst>
              </a:tr>
            </a:tbl>
          </a:graphicData>
        </a:graphic>
      </p:graphicFrame>
    </p:spTree>
    <p:extLst>
      <p:ext uri="{BB962C8B-B14F-4D97-AF65-F5344CB8AC3E}">
        <p14:creationId xmlns:p14="http://schemas.microsoft.com/office/powerpoint/2010/main" val="4153877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D8B4-96C1-C24A-85F5-A2B252381E69}"/>
              </a:ext>
            </a:extLst>
          </p:cNvPr>
          <p:cNvSpPr>
            <a:spLocks noGrp="1"/>
          </p:cNvSpPr>
          <p:nvPr>
            <p:ph type="title"/>
          </p:nvPr>
        </p:nvSpPr>
        <p:spPr/>
        <p:txBody>
          <a:bodyPr/>
          <a:lstStyle/>
          <a:p>
            <a:r>
              <a:rPr lang="en-US" dirty="0"/>
              <a:t>ANTIDEPRESSANTS USED TO TREAT ADHD</a:t>
            </a:r>
          </a:p>
        </p:txBody>
      </p:sp>
      <p:graphicFrame>
        <p:nvGraphicFramePr>
          <p:cNvPr id="4" name="Table 4">
            <a:extLst>
              <a:ext uri="{FF2B5EF4-FFF2-40B4-BE49-F238E27FC236}">
                <a16:creationId xmlns:a16="http://schemas.microsoft.com/office/drawing/2014/main" id="{3A271783-C17B-E647-8A10-7DCC62738E72}"/>
              </a:ext>
            </a:extLst>
          </p:cNvPr>
          <p:cNvGraphicFramePr>
            <a:graphicFrameLocks noGrp="1"/>
          </p:cNvGraphicFramePr>
          <p:nvPr>
            <p:ph idx="1"/>
            <p:extLst>
              <p:ext uri="{D42A27DB-BD31-4B8C-83A1-F6EECF244321}">
                <p14:modId xmlns:p14="http://schemas.microsoft.com/office/powerpoint/2010/main" val="979800258"/>
              </p:ext>
            </p:extLst>
          </p:nvPr>
        </p:nvGraphicFramePr>
        <p:xfrm>
          <a:off x="838200" y="1825625"/>
          <a:ext cx="10515597" cy="182880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761186646"/>
                    </a:ext>
                  </a:extLst>
                </a:gridCol>
                <a:gridCol w="3505199">
                  <a:extLst>
                    <a:ext uri="{9D8B030D-6E8A-4147-A177-3AD203B41FA5}">
                      <a16:colId xmlns:a16="http://schemas.microsoft.com/office/drawing/2014/main" val="684165292"/>
                    </a:ext>
                  </a:extLst>
                </a:gridCol>
                <a:gridCol w="3505199">
                  <a:extLst>
                    <a:ext uri="{9D8B030D-6E8A-4147-A177-3AD203B41FA5}">
                      <a16:colId xmlns:a16="http://schemas.microsoft.com/office/drawing/2014/main" val="3452917844"/>
                    </a:ext>
                  </a:extLst>
                </a:gridCol>
              </a:tblGrid>
              <a:tr h="370840">
                <a:tc>
                  <a:txBody>
                    <a:bodyPr/>
                    <a:lstStyle/>
                    <a:p>
                      <a:r>
                        <a:rPr lang="en-US" dirty="0"/>
                        <a:t>Generic Name</a:t>
                      </a:r>
                    </a:p>
                  </a:txBody>
                  <a:tcPr/>
                </a:tc>
                <a:tc>
                  <a:txBody>
                    <a:bodyPr/>
                    <a:lstStyle/>
                    <a:p>
                      <a:r>
                        <a:rPr lang="en-US" dirty="0"/>
                        <a:t>Brand Name</a:t>
                      </a:r>
                    </a:p>
                  </a:txBody>
                  <a:tcPr/>
                </a:tc>
                <a:tc>
                  <a:txBody>
                    <a:bodyPr/>
                    <a:lstStyle/>
                    <a:p>
                      <a:r>
                        <a:rPr lang="en-US" dirty="0"/>
                        <a:t>Typical Daily Dose</a:t>
                      </a:r>
                    </a:p>
                    <a:p>
                      <a:endParaRPr lang="en-US" dirty="0"/>
                    </a:p>
                  </a:txBody>
                  <a:tcPr/>
                </a:tc>
                <a:extLst>
                  <a:ext uri="{0D108BD9-81ED-4DB2-BD59-A6C34878D82A}">
                    <a16:rowId xmlns:a16="http://schemas.microsoft.com/office/drawing/2014/main" val="190273902"/>
                  </a:ext>
                </a:extLst>
              </a:tr>
              <a:tr h="370840">
                <a:tc>
                  <a:txBody>
                    <a:bodyPr/>
                    <a:lstStyle/>
                    <a:p>
                      <a:r>
                        <a:rPr lang="en-US" dirty="0"/>
                        <a:t>Bupropion</a:t>
                      </a:r>
                    </a:p>
                    <a:p>
                      <a:endParaRPr lang="en-US" dirty="0"/>
                    </a:p>
                    <a:p>
                      <a:r>
                        <a:rPr lang="en-US" dirty="0"/>
                        <a:t>Atomoxetine</a:t>
                      </a:r>
                    </a:p>
                  </a:txBody>
                  <a:tcPr/>
                </a:tc>
                <a:tc>
                  <a:txBody>
                    <a:bodyPr/>
                    <a:lstStyle/>
                    <a:p>
                      <a:r>
                        <a:rPr lang="en-US" dirty="0"/>
                        <a:t>Wellbutrin SR/LA</a:t>
                      </a:r>
                    </a:p>
                    <a:p>
                      <a:endParaRPr lang="en-US" dirty="0"/>
                    </a:p>
                    <a:p>
                      <a:r>
                        <a:rPr lang="en-US" dirty="0"/>
                        <a:t>Strattera</a:t>
                      </a:r>
                    </a:p>
                  </a:txBody>
                  <a:tcPr/>
                </a:tc>
                <a:tc>
                  <a:txBody>
                    <a:bodyPr/>
                    <a:lstStyle/>
                    <a:p>
                      <a:r>
                        <a:rPr lang="en-US" dirty="0"/>
                        <a:t>C: 100-150mg</a:t>
                      </a:r>
                    </a:p>
                    <a:p>
                      <a:r>
                        <a:rPr lang="en-US" dirty="0"/>
                        <a:t>A: 150-300mg</a:t>
                      </a:r>
                    </a:p>
                    <a:p>
                      <a:r>
                        <a:rPr lang="en-US" dirty="0"/>
                        <a:t>1.2-1.8mg/kg (same for children and adolescents) </a:t>
                      </a:r>
                    </a:p>
                  </a:txBody>
                  <a:tcPr/>
                </a:tc>
                <a:extLst>
                  <a:ext uri="{0D108BD9-81ED-4DB2-BD59-A6C34878D82A}">
                    <a16:rowId xmlns:a16="http://schemas.microsoft.com/office/drawing/2014/main" val="489232958"/>
                  </a:ext>
                </a:extLst>
              </a:tr>
            </a:tbl>
          </a:graphicData>
        </a:graphic>
      </p:graphicFrame>
    </p:spTree>
    <p:extLst>
      <p:ext uri="{BB962C8B-B14F-4D97-AF65-F5344CB8AC3E}">
        <p14:creationId xmlns:p14="http://schemas.microsoft.com/office/powerpoint/2010/main" val="35963525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B0851-A758-F74B-ADFA-1C2DE52859EE}"/>
              </a:ext>
            </a:extLst>
          </p:cNvPr>
          <p:cNvSpPr>
            <a:spLocks noGrp="1"/>
          </p:cNvSpPr>
          <p:nvPr>
            <p:ph type="title"/>
          </p:nvPr>
        </p:nvSpPr>
        <p:spPr/>
        <p:txBody>
          <a:bodyPr>
            <a:normAutofit fontScale="90000"/>
          </a:bodyPr>
          <a:lstStyle/>
          <a:p>
            <a:r>
              <a:rPr lang="en-US" b="1" dirty="0"/>
              <a:t>Pervasive Neurodevelopmental Disorders- delayed development in social and communication</a:t>
            </a:r>
          </a:p>
        </p:txBody>
      </p:sp>
      <p:sp>
        <p:nvSpPr>
          <p:cNvPr id="3" name="Content Placeholder 2">
            <a:extLst>
              <a:ext uri="{FF2B5EF4-FFF2-40B4-BE49-F238E27FC236}">
                <a16:creationId xmlns:a16="http://schemas.microsoft.com/office/drawing/2014/main" id="{D70AF98C-76EE-2A46-B916-AB8A18E12A48}"/>
              </a:ext>
            </a:extLst>
          </p:cNvPr>
          <p:cNvSpPr>
            <a:spLocks noGrp="1"/>
          </p:cNvSpPr>
          <p:nvPr>
            <p:ph idx="1"/>
          </p:nvPr>
        </p:nvSpPr>
        <p:spPr/>
        <p:txBody>
          <a:bodyPr>
            <a:normAutofit lnSpcReduction="10000"/>
          </a:bodyPr>
          <a:lstStyle/>
          <a:p>
            <a:pPr marL="0" indent="0">
              <a:buNone/>
            </a:pPr>
            <a:r>
              <a:rPr lang="en-US" b="1" dirty="0"/>
              <a:t>Serotonin Medications: </a:t>
            </a:r>
          </a:p>
          <a:p>
            <a:pPr marL="0" indent="0">
              <a:buNone/>
            </a:pPr>
            <a:r>
              <a:rPr lang="en-US" dirty="0"/>
              <a:t>Include antidepressants, SSRI’s, and clomipramine. These medications are often helpful in reducing aggression, agitation, ritualistic behavior, and anxiety.</a:t>
            </a:r>
          </a:p>
          <a:p>
            <a:pPr marL="0" indent="0">
              <a:buNone/>
            </a:pPr>
            <a:r>
              <a:rPr lang="en-US" b="1" dirty="0"/>
              <a:t>Antipsychotics</a:t>
            </a:r>
            <a:r>
              <a:rPr lang="en-US" dirty="0"/>
              <a:t>:</a:t>
            </a:r>
          </a:p>
          <a:p>
            <a:pPr marL="0" indent="0">
              <a:buNone/>
            </a:pPr>
            <a:r>
              <a:rPr lang="en-US" dirty="0"/>
              <a:t>Can be helpful in reducing aggression and agitation and improving social relatedness. Risperdal has been shown to improve social related, repetitive thoughts, and behavior. </a:t>
            </a:r>
          </a:p>
          <a:p>
            <a:pPr marL="0" indent="0">
              <a:buNone/>
            </a:pPr>
            <a:r>
              <a:rPr lang="en-US" b="1" dirty="0"/>
              <a:t>Beta-Blockers and Apha-2 Agonist:</a:t>
            </a:r>
          </a:p>
          <a:p>
            <a:pPr marL="0" indent="0">
              <a:buNone/>
            </a:pPr>
            <a:r>
              <a:rPr lang="en-US" dirty="0"/>
              <a:t>Reduce aggression, impulsivity, and self-injurious behaviors.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59039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5323-D6A8-1F4B-AF5F-FE934EFAAC77}"/>
              </a:ext>
            </a:extLst>
          </p:cNvPr>
          <p:cNvSpPr>
            <a:spLocks noGrp="1"/>
          </p:cNvSpPr>
          <p:nvPr>
            <p:ph type="title"/>
          </p:nvPr>
        </p:nvSpPr>
        <p:spPr/>
        <p:txBody>
          <a:bodyPr>
            <a:normAutofit fontScale="90000"/>
          </a:bodyPr>
          <a:lstStyle/>
          <a:p>
            <a:r>
              <a:rPr lang="en-US" b="1" dirty="0"/>
              <a:t>Pervasive Neurodevelopmental Disorders- delayed development in social and communication</a:t>
            </a:r>
            <a:endParaRPr lang="en-US" dirty="0"/>
          </a:p>
        </p:txBody>
      </p:sp>
      <p:sp>
        <p:nvSpPr>
          <p:cNvPr id="3" name="Content Placeholder 2">
            <a:extLst>
              <a:ext uri="{FF2B5EF4-FFF2-40B4-BE49-F238E27FC236}">
                <a16:creationId xmlns:a16="http://schemas.microsoft.com/office/drawing/2014/main" id="{6029E67B-D732-4943-8997-C8FFDCEB34C8}"/>
              </a:ext>
            </a:extLst>
          </p:cNvPr>
          <p:cNvSpPr>
            <a:spLocks noGrp="1"/>
          </p:cNvSpPr>
          <p:nvPr>
            <p:ph idx="1"/>
          </p:nvPr>
        </p:nvSpPr>
        <p:spPr/>
        <p:txBody>
          <a:bodyPr/>
          <a:lstStyle/>
          <a:p>
            <a:r>
              <a:rPr lang="en-US" b="1" dirty="0"/>
              <a:t>Stimulants:</a:t>
            </a:r>
          </a:p>
          <a:p>
            <a:pPr marL="0" indent="0">
              <a:buNone/>
            </a:pPr>
            <a:r>
              <a:rPr lang="en-US" dirty="0"/>
              <a:t>They should be used only when the child has a generalized problem with distractibility, and not when the distraction is due to preoccupation. </a:t>
            </a:r>
          </a:p>
          <a:p>
            <a:pPr marL="0" indent="0">
              <a:buNone/>
            </a:pPr>
            <a:endParaRPr lang="en-US" dirty="0"/>
          </a:p>
          <a:p>
            <a:pPr marL="0" indent="0">
              <a:buNone/>
            </a:pPr>
            <a:r>
              <a:rPr lang="en-US" b="1" dirty="0"/>
              <a:t>Opioid Antagonists</a:t>
            </a:r>
            <a:r>
              <a:rPr lang="en-US" dirty="0"/>
              <a:t>: </a:t>
            </a:r>
          </a:p>
          <a:p>
            <a:pPr marL="0" indent="0">
              <a:buNone/>
            </a:pPr>
            <a:r>
              <a:rPr lang="en-US" dirty="0"/>
              <a:t> The use of </a:t>
            </a:r>
            <a:r>
              <a:rPr lang="en-US" b="1" dirty="0"/>
              <a:t>naltrexone</a:t>
            </a:r>
            <a:r>
              <a:rPr lang="en-US" dirty="0"/>
              <a:t>, an opiate blocker, can be effective in reducing restlessness and improve focus. </a:t>
            </a:r>
          </a:p>
          <a:p>
            <a:pPr marL="0" indent="0">
              <a:buNone/>
            </a:pPr>
            <a:endParaRPr lang="en-US" dirty="0"/>
          </a:p>
        </p:txBody>
      </p:sp>
      <p:sp>
        <p:nvSpPr>
          <p:cNvPr id="4" name="Rectangle 3">
            <a:extLst>
              <a:ext uri="{FF2B5EF4-FFF2-40B4-BE49-F238E27FC236}">
                <a16:creationId xmlns:a16="http://schemas.microsoft.com/office/drawing/2014/main" id="{5245F8AE-93CE-3347-BA68-E8041A26437B}"/>
              </a:ext>
            </a:extLst>
          </p:cNvPr>
          <p:cNvSpPr/>
          <p:nvPr/>
        </p:nvSpPr>
        <p:spPr>
          <a:xfrm>
            <a:off x="3048000" y="3105835"/>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2911956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E3D1-50DA-8C48-AA0F-A0A0629C1AD2}"/>
              </a:ext>
            </a:extLst>
          </p:cNvPr>
          <p:cNvSpPr>
            <a:spLocks noGrp="1"/>
          </p:cNvSpPr>
          <p:nvPr>
            <p:ph type="title"/>
          </p:nvPr>
        </p:nvSpPr>
        <p:spPr/>
        <p:txBody>
          <a:bodyPr/>
          <a:lstStyle/>
          <a:p>
            <a:pPr algn="ctr"/>
            <a:r>
              <a:rPr lang="en-US" dirty="0"/>
              <a:t>Common Symptoms</a:t>
            </a:r>
          </a:p>
        </p:txBody>
      </p:sp>
      <p:sp>
        <p:nvSpPr>
          <p:cNvPr id="3" name="Content Placeholder 2">
            <a:extLst>
              <a:ext uri="{FF2B5EF4-FFF2-40B4-BE49-F238E27FC236}">
                <a16:creationId xmlns:a16="http://schemas.microsoft.com/office/drawing/2014/main" id="{60100443-2202-CD42-8C12-B6A474A7DF2E}"/>
              </a:ext>
            </a:extLst>
          </p:cNvPr>
          <p:cNvSpPr>
            <a:spLocks noGrp="1"/>
          </p:cNvSpPr>
          <p:nvPr>
            <p:ph idx="1"/>
          </p:nvPr>
        </p:nvSpPr>
        <p:spPr/>
        <p:txBody>
          <a:bodyPr>
            <a:normAutofit/>
          </a:bodyPr>
          <a:lstStyle/>
          <a:p>
            <a:r>
              <a:rPr lang="en-US" sz="2600" dirty="0"/>
              <a:t>School failure</a:t>
            </a:r>
          </a:p>
          <a:p>
            <a:r>
              <a:rPr lang="en-US" sz="2600" dirty="0"/>
              <a:t>Loneliness</a:t>
            </a:r>
          </a:p>
          <a:p>
            <a:r>
              <a:rPr lang="en-US" sz="2600" dirty="0"/>
              <a:t>Sadness</a:t>
            </a:r>
          </a:p>
          <a:p>
            <a:r>
              <a:rPr lang="en-US" sz="2600" dirty="0"/>
              <a:t>Low Energy</a:t>
            </a:r>
          </a:p>
          <a:p>
            <a:r>
              <a:rPr lang="en-US" sz="2600" dirty="0"/>
              <a:t>Irritable</a:t>
            </a:r>
          </a:p>
          <a:p>
            <a:r>
              <a:rPr lang="en-US" sz="2600" dirty="0"/>
              <a:t>Substance use</a:t>
            </a:r>
          </a:p>
          <a:p>
            <a:r>
              <a:rPr lang="en-US" sz="2600" dirty="0"/>
              <a:t>Anger</a:t>
            </a:r>
          </a:p>
        </p:txBody>
      </p:sp>
    </p:spTree>
    <p:extLst>
      <p:ext uri="{BB962C8B-B14F-4D97-AF65-F5344CB8AC3E}">
        <p14:creationId xmlns:p14="http://schemas.microsoft.com/office/powerpoint/2010/main" val="67061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9A024-076A-9944-88ED-909C31511CEE}"/>
              </a:ext>
            </a:extLst>
          </p:cNvPr>
          <p:cNvSpPr>
            <a:spLocks noGrp="1"/>
          </p:cNvSpPr>
          <p:nvPr>
            <p:ph type="title"/>
          </p:nvPr>
        </p:nvSpPr>
        <p:spPr/>
        <p:txBody>
          <a:bodyPr/>
          <a:lstStyle/>
          <a:p>
            <a:pPr algn="ctr"/>
            <a:r>
              <a:rPr lang="en-US" dirty="0"/>
              <a:t>Associated Signs and Symptoms</a:t>
            </a:r>
          </a:p>
        </p:txBody>
      </p:sp>
      <p:sp>
        <p:nvSpPr>
          <p:cNvPr id="3" name="Content Placeholder 2">
            <a:extLst>
              <a:ext uri="{FF2B5EF4-FFF2-40B4-BE49-F238E27FC236}">
                <a16:creationId xmlns:a16="http://schemas.microsoft.com/office/drawing/2014/main" id="{9ECEEA32-A952-3F46-99D1-0AAC4B872ADA}"/>
              </a:ext>
            </a:extLst>
          </p:cNvPr>
          <p:cNvSpPr>
            <a:spLocks noGrp="1"/>
          </p:cNvSpPr>
          <p:nvPr>
            <p:ph idx="1"/>
          </p:nvPr>
        </p:nvSpPr>
        <p:spPr/>
        <p:txBody>
          <a:bodyPr/>
          <a:lstStyle/>
          <a:p>
            <a:r>
              <a:rPr lang="en-US" dirty="0"/>
              <a:t>Vague, nonspecific physical complaints</a:t>
            </a:r>
          </a:p>
          <a:p>
            <a:r>
              <a:rPr lang="en-US" dirty="0"/>
              <a:t>Running away from home</a:t>
            </a:r>
          </a:p>
          <a:p>
            <a:r>
              <a:rPr lang="en-US" dirty="0"/>
              <a:t>Boredom </a:t>
            </a:r>
          </a:p>
          <a:p>
            <a:r>
              <a:rPr lang="en-US" dirty="0"/>
              <a:t>Extreme sensitivity to rejection</a:t>
            </a:r>
          </a:p>
          <a:p>
            <a:r>
              <a:rPr lang="en-US" dirty="0"/>
              <a:t>Reckless behavior, acting out</a:t>
            </a:r>
          </a:p>
          <a:p>
            <a:r>
              <a:rPr lang="en-US" dirty="0"/>
              <a:t>Difficulty with relationships</a:t>
            </a:r>
          </a:p>
          <a:p>
            <a:r>
              <a:rPr lang="en-US" dirty="0"/>
              <a:t>Substance use or abuse</a:t>
            </a:r>
          </a:p>
          <a:p>
            <a:r>
              <a:rPr lang="en-US" dirty="0"/>
              <a:t>(Lessen the electronics/social media)</a:t>
            </a:r>
          </a:p>
          <a:p>
            <a:endParaRPr lang="en-US" dirty="0"/>
          </a:p>
        </p:txBody>
      </p:sp>
    </p:spTree>
    <p:extLst>
      <p:ext uri="{BB962C8B-B14F-4D97-AF65-F5344CB8AC3E}">
        <p14:creationId xmlns:p14="http://schemas.microsoft.com/office/powerpoint/2010/main" val="215231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374A6-8470-BE4D-963B-5D3339E95502}"/>
              </a:ext>
            </a:extLst>
          </p:cNvPr>
          <p:cNvSpPr>
            <a:spLocks noGrp="1"/>
          </p:cNvSpPr>
          <p:nvPr>
            <p:ph type="title"/>
          </p:nvPr>
        </p:nvSpPr>
        <p:spPr/>
        <p:txBody>
          <a:bodyPr/>
          <a:lstStyle/>
          <a:p>
            <a:pPr algn="ctr"/>
            <a:r>
              <a:rPr lang="en-US" dirty="0"/>
              <a:t>Red Flags for Possible Bipolar Disorder</a:t>
            </a:r>
          </a:p>
        </p:txBody>
      </p:sp>
      <p:sp>
        <p:nvSpPr>
          <p:cNvPr id="3" name="Content Placeholder 2">
            <a:extLst>
              <a:ext uri="{FF2B5EF4-FFF2-40B4-BE49-F238E27FC236}">
                <a16:creationId xmlns:a16="http://schemas.microsoft.com/office/drawing/2014/main" id="{2579B691-7D7A-4447-A9DB-7FD384E8A76F}"/>
              </a:ext>
            </a:extLst>
          </p:cNvPr>
          <p:cNvSpPr>
            <a:spLocks noGrp="1"/>
          </p:cNvSpPr>
          <p:nvPr>
            <p:ph idx="1"/>
          </p:nvPr>
        </p:nvSpPr>
        <p:spPr/>
        <p:txBody>
          <a:bodyPr/>
          <a:lstStyle/>
          <a:p>
            <a:r>
              <a:rPr lang="en-US" dirty="0"/>
              <a:t>Atypical depressive symptoms such as hypersomnia, severe fatigue, increased appetite, carbohydrate craving, weight gain</a:t>
            </a:r>
          </a:p>
          <a:p>
            <a:r>
              <a:rPr lang="en-US" dirty="0"/>
              <a:t>Seasonal (winter) depression</a:t>
            </a:r>
          </a:p>
          <a:p>
            <a:r>
              <a:rPr lang="en-US" dirty="0"/>
              <a:t>Psychotic symptoms (e.g., delusions)</a:t>
            </a:r>
          </a:p>
          <a:p>
            <a:r>
              <a:rPr lang="en-US" dirty="0"/>
              <a:t>History of separation anxiety disorder</a:t>
            </a:r>
          </a:p>
          <a:p>
            <a:r>
              <a:rPr lang="en-US" dirty="0"/>
              <a:t>History of Attention-deficit/hyperactivity disorder (ADHD) or ADHD-like symptoms</a:t>
            </a:r>
          </a:p>
          <a:p>
            <a:r>
              <a:rPr lang="en-US" dirty="0"/>
              <a:t>Positive family history of bipolar disorder</a:t>
            </a:r>
          </a:p>
          <a:p>
            <a:r>
              <a:rPr lang="en-US" dirty="0"/>
              <a:t>History of hypomania</a:t>
            </a:r>
          </a:p>
        </p:txBody>
      </p:sp>
    </p:spTree>
    <p:extLst>
      <p:ext uri="{BB962C8B-B14F-4D97-AF65-F5344CB8AC3E}">
        <p14:creationId xmlns:p14="http://schemas.microsoft.com/office/powerpoint/2010/main" val="303374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03B64-50EE-8343-B726-1D67052838D0}"/>
              </a:ext>
            </a:extLst>
          </p:cNvPr>
          <p:cNvSpPr>
            <a:spLocks noGrp="1"/>
          </p:cNvSpPr>
          <p:nvPr>
            <p:ph type="title"/>
          </p:nvPr>
        </p:nvSpPr>
        <p:spPr/>
        <p:txBody>
          <a:bodyPr/>
          <a:lstStyle/>
          <a:p>
            <a:pPr algn="ctr"/>
            <a:r>
              <a:rPr lang="en-US" dirty="0"/>
              <a:t>Symptoms of Disruptive Mood Dysregulation Disorder</a:t>
            </a:r>
          </a:p>
        </p:txBody>
      </p:sp>
      <p:sp>
        <p:nvSpPr>
          <p:cNvPr id="3" name="Content Placeholder 2">
            <a:extLst>
              <a:ext uri="{FF2B5EF4-FFF2-40B4-BE49-F238E27FC236}">
                <a16:creationId xmlns:a16="http://schemas.microsoft.com/office/drawing/2014/main" id="{31BE9644-8059-BE40-857D-75FB7C8C92A1}"/>
              </a:ext>
            </a:extLst>
          </p:cNvPr>
          <p:cNvSpPr>
            <a:spLocks noGrp="1"/>
          </p:cNvSpPr>
          <p:nvPr>
            <p:ph idx="1"/>
          </p:nvPr>
        </p:nvSpPr>
        <p:spPr/>
        <p:txBody>
          <a:bodyPr/>
          <a:lstStyle/>
          <a:p>
            <a:r>
              <a:rPr lang="en-US" dirty="0"/>
              <a:t>Frequent (3 or more a week) and severe temper outbursts, grossly out of proportion in intensity and duration</a:t>
            </a:r>
          </a:p>
          <a:p>
            <a:r>
              <a:rPr lang="en-US" dirty="0"/>
              <a:t>Persistent (nearly every day) anger and irritability</a:t>
            </a:r>
          </a:p>
          <a:p>
            <a:r>
              <a:rPr lang="en-US" dirty="0"/>
              <a:t>Symptoms have been present for 12 months or more</a:t>
            </a:r>
          </a:p>
          <a:p>
            <a:r>
              <a:rPr lang="en-US" dirty="0"/>
              <a:t>Not diagnosed for the first time before age 6 or after age 18</a:t>
            </a:r>
          </a:p>
          <a:p>
            <a:r>
              <a:rPr lang="en-US" dirty="0"/>
              <a:t>Absence of manic symptoms (and no history of manic symptoms)</a:t>
            </a:r>
          </a:p>
          <a:p>
            <a:pPr marL="0" indent="0">
              <a:buNone/>
            </a:pPr>
            <a:endParaRPr lang="en-US" dirty="0"/>
          </a:p>
        </p:txBody>
      </p:sp>
    </p:spTree>
    <p:extLst>
      <p:ext uri="{BB962C8B-B14F-4D97-AF65-F5344CB8AC3E}">
        <p14:creationId xmlns:p14="http://schemas.microsoft.com/office/powerpoint/2010/main" val="696230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1235</TotalTime>
  <Words>3714</Words>
  <Application>Microsoft Office PowerPoint</Application>
  <PresentationFormat>Widescreen</PresentationFormat>
  <Paragraphs>622</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Calibri Light</vt:lpstr>
      <vt:lpstr>Times New Roman</vt:lpstr>
      <vt:lpstr>Office Theme</vt:lpstr>
      <vt:lpstr>Issues in Treatment of Children and Adolescents</vt:lpstr>
      <vt:lpstr>Be Careful</vt:lpstr>
      <vt:lpstr>Bipolar Disorder</vt:lpstr>
      <vt:lpstr>Symptoms of Major Depression 5 or more symptoms (Adults) </vt:lpstr>
      <vt:lpstr>Additional Diagnostic Signs and Symptoms of Major Depression in Children</vt:lpstr>
      <vt:lpstr>Common Symptoms</vt:lpstr>
      <vt:lpstr>Associated Signs and Symptoms</vt:lpstr>
      <vt:lpstr>Red Flags for Possible Bipolar Disorder</vt:lpstr>
      <vt:lpstr>Symptoms of Disruptive Mood Dysregulation Disorder</vt:lpstr>
      <vt:lpstr>Common Disorders that Present with Mood Instability Include the Following </vt:lpstr>
      <vt:lpstr>Why such an increase in bipolar diagnoses?</vt:lpstr>
      <vt:lpstr>Bipolar 1, the Patient Must have Had at Least One Manic or Mixed Episode (DIGFAST/MANIA)</vt:lpstr>
      <vt:lpstr>Bipolar II </vt:lpstr>
      <vt:lpstr>Signs and Symptoms of Early-Onset Mania</vt:lpstr>
      <vt:lpstr>Bipolar Disorder and Attention-Deficit/hyperactivity Disorder (ADHD): </vt:lpstr>
      <vt:lpstr>Symptoms Common to Bipolar Disorder but Very Rare With ADHD</vt:lpstr>
      <vt:lpstr>Anxiety Disorders</vt:lpstr>
      <vt:lpstr>Symptoms Common with Anxiety</vt:lpstr>
      <vt:lpstr>Obsessive-Compulsive Disorder – Presence of Obsessions and/or Compulsion</vt:lpstr>
      <vt:lpstr>Panic Disorders</vt:lpstr>
      <vt:lpstr>Social Anxiety Disorder</vt:lpstr>
      <vt:lpstr>Phobias</vt:lpstr>
      <vt:lpstr>Post-Traumatic Stress Disorder</vt:lpstr>
      <vt:lpstr>PTSD Symptoms: </vt:lpstr>
      <vt:lpstr>Separation Anxiety Disorder</vt:lpstr>
      <vt:lpstr>Attention-Deficit/Hyperactivity Disorder </vt:lpstr>
      <vt:lpstr>Differential Diagnosis of Childhood-Onset Psychiatric Disorders Presenting with ADHD</vt:lpstr>
      <vt:lpstr>Autism Spectrum Disorder</vt:lpstr>
      <vt:lpstr>Autism Spectrum Disorders – Asperger’s</vt:lpstr>
      <vt:lpstr>Asperger’s Disorder Diagnostic Features</vt:lpstr>
      <vt:lpstr>Autism Spectrum Disorders – Rett’s</vt:lpstr>
      <vt:lpstr>Autism Spectrum Disorders - Childhood Disintegrative Disorder (Heller’s Syndrome)</vt:lpstr>
      <vt:lpstr>Autism Spectrum Disorders -  Reactive Attachment</vt:lpstr>
      <vt:lpstr>PSYCHOPHARMACOLOGY</vt:lpstr>
      <vt:lpstr>Antidepressants -SSRI</vt:lpstr>
      <vt:lpstr>Antidepressants – SNRI; NRI</vt:lpstr>
      <vt:lpstr>Antidepressants – NDRI; Atypical</vt:lpstr>
      <vt:lpstr>Mood Stabilizers </vt:lpstr>
      <vt:lpstr>Side Effects of Lithium </vt:lpstr>
      <vt:lpstr>More Serious Side Effects of Lithium</vt:lpstr>
      <vt:lpstr>Divalproex (Depakote)/Carbamazepine(Tegretol) </vt:lpstr>
      <vt:lpstr>Lamotrigine (Lamictal)</vt:lpstr>
      <vt:lpstr>Antipsychotic Medications (Weight Gain)</vt:lpstr>
      <vt:lpstr>Lithium</vt:lpstr>
      <vt:lpstr>Divalproex (Depakote)</vt:lpstr>
      <vt:lpstr>Lamotrigine (Lamictal) </vt:lpstr>
      <vt:lpstr>Carbamazepine (Tegretol) </vt:lpstr>
      <vt:lpstr>ANXIETY MEDICATIONS </vt:lpstr>
      <vt:lpstr>Anxiety Medications</vt:lpstr>
      <vt:lpstr>In general, doses used to treat OCD are higher than those needed to treat depression. </vt:lpstr>
      <vt:lpstr>Stimulants</vt:lpstr>
      <vt:lpstr>IMMEDIATE-RELEASE STIMULANTS</vt:lpstr>
      <vt:lpstr>PowerPoint Presentation</vt:lpstr>
      <vt:lpstr>Sustained-Release Stimulants</vt:lpstr>
      <vt:lpstr>ALPHA-2 ADRENERGIC AGONISTS</vt:lpstr>
      <vt:lpstr>ANTIDEPRESSANTS USED TO TREAT ADHD</vt:lpstr>
      <vt:lpstr>Pervasive Neurodevelopmental Disorders- delayed development in social and communication</vt:lpstr>
      <vt:lpstr>Pervasive Neurodevelopmental Disorders- delayed development in social and 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Psychopharmacological Treatment of Children and Adolescents</dc:title>
  <dc:creator>Mary Ellis</dc:creator>
  <cp:lastModifiedBy>Nancy Sweeney</cp:lastModifiedBy>
  <cp:revision>51</cp:revision>
  <cp:lastPrinted>2021-04-29T00:07:03Z</cp:lastPrinted>
  <dcterms:created xsi:type="dcterms:W3CDTF">2021-04-26T18:39:38Z</dcterms:created>
  <dcterms:modified xsi:type="dcterms:W3CDTF">2022-02-24T15:14:43Z</dcterms:modified>
</cp:coreProperties>
</file>