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1" r:id="rId11"/>
    <p:sldId id="262" r:id="rId12"/>
    <p:sldId id="267" r:id="rId13"/>
    <p:sldId id="268" r:id="rId14"/>
    <p:sldId id="269" r:id="rId15"/>
    <p:sldId id="270" r:id="rId16"/>
    <p:sldId id="271" r:id="rId17"/>
    <p:sldId id="272" r:id="rId18"/>
    <p:sldId id="273" r:id="rId19"/>
    <p:sldId id="276" r:id="rId20"/>
    <p:sldId id="287" r:id="rId21"/>
    <p:sldId id="284" r:id="rId22"/>
    <p:sldId id="285" r:id="rId23"/>
    <p:sldId id="286" r:id="rId24"/>
    <p:sldId id="277" r:id="rId25"/>
    <p:sldId id="278" r:id="rId26"/>
    <p:sldId id="279" r:id="rId27"/>
    <p:sldId id="280" r:id="rId28"/>
    <p:sldId id="281" r:id="rId29"/>
    <p:sldId id="282" r:id="rId30"/>
    <p:sldId id="283"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4" d="100"/>
          <a:sy n="64" d="100"/>
        </p:scale>
        <p:origin x="748"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C4B8-BAA1-447D-B9DD-1228F9B366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1E7B85-ECFD-46EB-8CDB-C29EAB9A3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E32B41-CBC5-4749-9B39-2457F8810B39}"/>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0882C2EF-9654-4454-B3C7-BC6BFFAC93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5A014-3777-4E91-ADB4-279EB12CFD81}"/>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348689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10F6-BD5C-4CB7-983A-758BA54365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8BAC90-30FB-40E0-80E3-96DBDD49F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44A00-6DDA-4F43-881F-C844DB93F164}"/>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150C4E5A-FE04-4F8A-BCD9-DD1925A6B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CEF81-4438-4E62-98A3-1B95B0E379B3}"/>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283784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F1E818-A2AA-491B-8280-3EF9061177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40FC1-05D2-49DC-A98F-F73314C233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5843B-2EB0-4464-AC87-329761E441E9}"/>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913A0C2B-3585-4586-8228-31A0D2E80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510CC-412E-4179-B49A-C954ABA7324C}"/>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320721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AEEE-CFDC-47DD-9658-8F81CFD0D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0254-9812-4AB6-B32C-42AF5B5718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964BB-ED83-4BA4-85D3-DE41AB792E76}"/>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8130097B-73D6-43FB-A08A-0D7B979C3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03B31-C27A-4787-BD1C-4F924BC0ED50}"/>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397382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4C12-8DC7-43D3-B84A-1F523B2D4B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67B32F-8F6D-409B-BDEC-05E5D7C15B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B10188-AF7C-43F7-AEFC-514F3671C7F0}"/>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5F5F810D-CF97-4A9D-9AA1-93AD01959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810EF-5B8F-4911-AAD3-06561815CA77}"/>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287470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B3D7-954A-405A-8D6D-0F443159EC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ACD6AA-7E21-4D8A-A3FB-54B5EFBD9E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3B9A4-615C-4A9F-A916-9346412689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6603EC-E31F-408B-87BC-05FB8B3F0B45}"/>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6" name="Footer Placeholder 5">
            <a:extLst>
              <a:ext uri="{FF2B5EF4-FFF2-40B4-BE49-F238E27FC236}">
                <a16:creationId xmlns:a16="http://schemas.microsoft.com/office/drawing/2014/main" id="{8AE18199-8A21-4FAC-BA3F-1674A015F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11694D-BA49-4A5D-A609-8334D4DAB012}"/>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86304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191F-1531-4960-9F8F-CE09FD35B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92180-CD61-456C-884D-6A60812F6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E17426-B855-4869-9D79-3F81B68610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A8440E-81A5-401C-8D47-9A5CD88FE4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C4F042-08D8-405A-B6DE-0884B4B337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786AD3-836B-4FDF-9BE0-B63A0CEA2976}"/>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8" name="Footer Placeholder 7">
            <a:extLst>
              <a:ext uri="{FF2B5EF4-FFF2-40B4-BE49-F238E27FC236}">
                <a16:creationId xmlns:a16="http://schemas.microsoft.com/office/drawing/2014/main" id="{3DF5F364-077C-4BEE-9DA3-BC921FB4D7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937148-13C5-4991-9D72-1377BD175EF8}"/>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385939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9331F-B626-4BF1-B1BC-E74F7440E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05EA69-F649-4E83-85ED-39AD877FE10D}"/>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4" name="Footer Placeholder 3">
            <a:extLst>
              <a:ext uri="{FF2B5EF4-FFF2-40B4-BE49-F238E27FC236}">
                <a16:creationId xmlns:a16="http://schemas.microsoft.com/office/drawing/2014/main" id="{4A6CDC82-70FF-43E4-AF5C-7FB4919418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D63B06-86AD-4ED3-88AE-F67436A947BA}"/>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183453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40765-3598-43CA-B38B-B06A803EF75C}"/>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3" name="Footer Placeholder 2">
            <a:extLst>
              <a:ext uri="{FF2B5EF4-FFF2-40B4-BE49-F238E27FC236}">
                <a16:creationId xmlns:a16="http://schemas.microsoft.com/office/drawing/2014/main" id="{C08CCBB2-8D78-4EE6-8CEC-4064804750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A12763-B1EE-4F06-9E85-02DEE7679753}"/>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419668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B0F07-1528-42BF-91BC-8F614BDF5A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87DCE9-0C0E-499E-940C-5AEA05EA1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75FFC-4D4D-478A-BB94-E14F72F80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38AD38-FF2F-4D86-ADC0-3FE0B221F8B2}"/>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6" name="Footer Placeholder 5">
            <a:extLst>
              <a:ext uri="{FF2B5EF4-FFF2-40B4-BE49-F238E27FC236}">
                <a16:creationId xmlns:a16="http://schemas.microsoft.com/office/drawing/2014/main" id="{E4AE79D3-D5E5-4E21-A381-E0885F1923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52C713-B732-4B9A-A471-A054F454C4DD}"/>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385421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CDAD5-B5F3-440E-A199-1FA770F77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BFF870-E4A8-4EC9-867F-253D5A35C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7572E7-A470-474F-8AEB-515E8FF6F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6B5EAD-3F9A-4AF8-9F97-0B5FBF49192C}"/>
              </a:ext>
            </a:extLst>
          </p:cNvPr>
          <p:cNvSpPr>
            <a:spLocks noGrp="1"/>
          </p:cNvSpPr>
          <p:nvPr>
            <p:ph type="dt" sz="half" idx="10"/>
          </p:nvPr>
        </p:nvSpPr>
        <p:spPr/>
        <p:txBody>
          <a:bodyPr/>
          <a:lstStyle/>
          <a:p>
            <a:fld id="{83AF23DA-6297-4C25-94D7-5E42514742A6}" type="datetimeFigureOut">
              <a:rPr lang="en-US" smtClean="0"/>
              <a:t>2/22/2022</a:t>
            </a:fld>
            <a:endParaRPr lang="en-US"/>
          </a:p>
        </p:txBody>
      </p:sp>
      <p:sp>
        <p:nvSpPr>
          <p:cNvPr id="6" name="Footer Placeholder 5">
            <a:extLst>
              <a:ext uri="{FF2B5EF4-FFF2-40B4-BE49-F238E27FC236}">
                <a16:creationId xmlns:a16="http://schemas.microsoft.com/office/drawing/2014/main" id="{032EB2F9-4AAD-4F45-9BB4-730B81E25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1360E1-B91D-46BA-ABAC-7EB27A10E003}"/>
              </a:ext>
            </a:extLst>
          </p:cNvPr>
          <p:cNvSpPr>
            <a:spLocks noGrp="1"/>
          </p:cNvSpPr>
          <p:nvPr>
            <p:ph type="sldNum" sz="quarter" idx="12"/>
          </p:nvPr>
        </p:nvSpPr>
        <p:spPr/>
        <p:txBody>
          <a:bodyPr/>
          <a:lstStyle/>
          <a:p>
            <a:fld id="{3EEEDFD2-9765-4B48-A62C-4F28C0C7B44C}" type="slidenum">
              <a:rPr lang="en-US" smtClean="0"/>
              <a:t>‹#›</a:t>
            </a:fld>
            <a:endParaRPr lang="en-US"/>
          </a:p>
        </p:txBody>
      </p:sp>
    </p:spTree>
    <p:extLst>
      <p:ext uri="{BB962C8B-B14F-4D97-AF65-F5344CB8AC3E}">
        <p14:creationId xmlns:p14="http://schemas.microsoft.com/office/powerpoint/2010/main" val="130192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38A895-085C-41B8-9EBA-A0E3194691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54406C-266F-47A4-8837-9925BE0D2A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D2B39B-1ACC-4574-899F-DA76D52D4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F23DA-6297-4C25-94D7-5E42514742A6}" type="datetimeFigureOut">
              <a:rPr lang="en-US" smtClean="0"/>
              <a:t>2/22/2022</a:t>
            </a:fld>
            <a:endParaRPr lang="en-US"/>
          </a:p>
        </p:txBody>
      </p:sp>
      <p:sp>
        <p:nvSpPr>
          <p:cNvPr id="5" name="Footer Placeholder 4">
            <a:extLst>
              <a:ext uri="{FF2B5EF4-FFF2-40B4-BE49-F238E27FC236}">
                <a16:creationId xmlns:a16="http://schemas.microsoft.com/office/drawing/2014/main" id="{DCC5A0F1-8D9E-4529-8E7D-B526E1DD3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51CBA2-A9AA-42B0-979B-700384003B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EDFD2-9765-4B48-A62C-4F28C0C7B44C}" type="slidenum">
              <a:rPr lang="en-US" smtClean="0"/>
              <a:t>‹#›</a:t>
            </a:fld>
            <a:endParaRPr lang="en-US"/>
          </a:p>
        </p:txBody>
      </p:sp>
    </p:spTree>
    <p:extLst>
      <p:ext uri="{BB962C8B-B14F-4D97-AF65-F5344CB8AC3E}">
        <p14:creationId xmlns:p14="http://schemas.microsoft.com/office/powerpoint/2010/main" val="2531588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759F-6E4A-4E90-A71B-7F59D8BE4DD5}"/>
              </a:ext>
            </a:extLst>
          </p:cNvPr>
          <p:cNvSpPr>
            <a:spLocks noGrp="1"/>
          </p:cNvSpPr>
          <p:nvPr>
            <p:ph type="ctrTitle"/>
          </p:nvPr>
        </p:nvSpPr>
        <p:spPr/>
        <p:txBody>
          <a:bodyPr>
            <a:normAutofit fontScale="90000"/>
          </a:bodyPr>
          <a:lstStyle/>
          <a:p>
            <a:r>
              <a:rPr lang="en-US" dirty="0"/>
              <a:t>INTRODUCTION TO IMMIGRATION LAW FOR CRIMINAL DEFENSE ATTORNEYS	</a:t>
            </a:r>
          </a:p>
        </p:txBody>
      </p:sp>
      <p:sp>
        <p:nvSpPr>
          <p:cNvPr id="3" name="Subtitle 2">
            <a:extLst>
              <a:ext uri="{FF2B5EF4-FFF2-40B4-BE49-F238E27FC236}">
                <a16:creationId xmlns:a16="http://schemas.microsoft.com/office/drawing/2014/main" id="{AEE8F122-88C9-4D74-8535-A9C656423F75}"/>
              </a:ext>
            </a:extLst>
          </p:cNvPr>
          <p:cNvSpPr>
            <a:spLocks noGrp="1"/>
          </p:cNvSpPr>
          <p:nvPr>
            <p:ph type="subTitle" idx="1"/>
          </p:nvPr>
        </p:nvSpPr>
        <p:spPr/>
        <p:txBody>
          <a:bodyPr/>
          <a:lstStyle/>
          <a:p>
            <a:r>
              <a:rPr lang="en-US" dirty="0"/>
              <a:t>BY KRISTIN FEARNOW</a:t>
            </a:r>
          </a:p>
          <a:p>
            <a:r>
              <a:rPr lang="en-US" dirty="0"/>
              <a:t>DORNAN, TROIA, HOWARD, BREITKREUTZ &amp; CONWAY, LLO</a:t>
            </a:r>
          </a:p>
          <a:p>
            <a:r>
              <a:rPr lang="en-US" dirty="0"/>
              <a:t>OMAHA, NEBRASKA</a:t>
            </a:r>
          </a:p>
        </p:txBody>
      </p:sp>
    </p:spTree>
    <p:extLst>
      <p:ext uri="{BB962C8B-B14F-4D97-AF65-F5344CB8AC3E}">
        <p14:creationId xmlns:p14="http://schemas.microsoft.com/office/powerpoint/2010/main" val="202331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EABA-8D2B-4D3F-9968-34B2B4411B14}"/>
              </a:ext>
            </a:extLst>
          </p:cNvPr>
          <p:cNvSpPr>
            <a:spLocks noGrp="1"/>
          </p:cNvSpPr>
          <p:nvPr>
            <p:ph type="title"/>
          </p:nvPr>
        </p:nvSpPr>
        <p:spPr/>
        <p:txBody>
          <a:bodyPr/>
          <a:lstStyle/>
          <a:p>
            <a:r>
              <a:rPr lang="en-US" dirty="0"/>
              <a:t>WHAT IS A CONVICTION UNDER THE INA</a:t>
            </a:r>
          </a:p>
        </p:txBody>
      </p:sp>
      <p:sp>
        <p:nvSpPr>
          <p:cNvPr id="3" name="Content Placeholder 2">
            <a:extLst>
              <a:ext uri="{FF2B5EF4-FFF2-40B4-BE49-F238E27FC236}">
                <a16:creationId xmlns:a16="http://schemas.microsoft.com/office/drawing/2014/main" id="{558657B9-C073-420E-AC41-2177317DA3EA}"/>
              </a:ext>
            </a:extLst>
          </p:cNvPr>
          <p:cNvSpPr>
            <a:spLocks noGrp="1"/>
          </p:cNvSpPr>
          <p:nvPr>
            <p:ph idx="1"/>
          </p:nvPr>
        </p:nvSpPr>
        <p:spPr/>
        <p:txBody>
          <a:bodyPr/>
          <a:lstStyle/>
          <a:p>
            <a:r>
              <a:rPr lang="en-US" dirty="0"/>
              <a:t>Oh, you thought you knew what a conviction was? INA 101(a)(48) says, not so fast. . . </a:t>
            </a:r>
          </a:p>
          <a:p>
            <a:r>
              <a:rPr lang="en-US" dirty="0"/>
              <a:t>Under the INA, the term conviction means:</a:t>
            </a:r>
          </a:p>
          <a:p>
            <a:pPr lvl="1"/>
            <a:r>
              <a:rPr lang="en-US" dirty="0"/>
              <a:t>A formal judgement of guilt of the alien entered by a court, or</a:t>
            </a:r>
          </a:p>
          <a:p>
            <a:pPr lvl="1"/>
            <a:r>
              <a:rPr lang="en-US" dirty="0"/>
              <a:t>If adjudication of guilt has been withheld, where:</a:t>
            </a:r>
          </a:p>
          <a:p>
            <a:pPr lvl="2"/>
            <a:r>
              <a:rPr lang="en-US" dirty="0"/>
              <a:t>A judge or jury has found the alien guilty or an alien has entered a plea of guilty or nolo contendere or has admitted sufficient facts to warrant a finding of guilt, and</a:t>
            </a:r>
          </a:p>
          <a:p>
            <a:pPr lvl="2"/>
            <a:r>
              <a:rPr lang="en-US" dirty="0"/>
              <a:t>The judge has ordered some form of punishment, penalty, or restraint on the alien’s liberty to be imposed (this includes fines).</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285115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8EF9-46F8-4032-957C-AFF657C53C63}"/>
              </a:ext>
            </a:extLst>
          </p:cNvPr>
          <p:cNvSpPr>
            <a:spLocks noGrp="1"/>
          </p:cNvSpPr>
          <p:nvPr>
            <p:ph type="title"/>
          </p:nvPr>
        </p:nvSpPr>
        <p:spPr/>
        <p:txBody>
          <a:bodyPr/>
          <a:lstStyle/>
          <a:p>
            <a:r>
              <a:rPr lang="en-US" dirty="0"/>
              <a:t>CONVICTIONS CONTINUED</a:t>
            </a:r>
          </a:p>
        </p:txBody>
      </p:sp>
      <p:sp>
        <p:nvSpPr>
          <p:cNvPr id="3" name="Content Placeholder 2">
            <a:extLst>
              <a:ext uri="{FF2B5EF4-FFF2-40B4-BE49-F238E27FC236}">
                <a16:creationId xmlns:a16="http://schemas.microsoft.com/office/drawing/2014/main" id="{4E925C18-58E2-4A8D-995E-E0F31AB45655}"/>
              </a:ext>
            </a:extLst>
          </p:cNvPr>
          <p:cNvSpPr>
            <a:spLocks noGrp="1"/>
          </p:cNvSpPr>
          <p:nvPr>
            <p:ph idx="1"/>
          </p:nvPr>
        </p:nvSpPr>
        <p:spPr/>
        <p:txBody>
          <a:bodyPr/>
          <a:lstStyle/>
          <a:p>
            <a:r>
              <a:rPr lang="en-US" dirty="0"/>
              <a:t>A juvenile court disposition is not a conviction for immigration purposes. Matter of </a:t>
            </a:r>
            <a:r>
              <a:rPr lang="en-US" dirty="0" err="1"/>
              <a:t>Devison</a:t>
            </a:r>
            <a:r>
              <a:rPr lang="en-US" dirty="0"/>
              <a:t>, 22 I&amp;N Dec. 1362 (BIA 2000). (But can still be considered as a negative discretionary factor so while it may not make someone statutorily eligible/deportable, it can still be held against them in evaluating if they merit relief from removal). </a:t>
            </a:r>
          </a:p>
          <a:p>
            <a:r>
              <a:rPr lang="en-US" dirty="0"/>
              <a:t>Vacated convictions/Post Conviction Relief</a:t>
            </a:r>
          </a:p>
          <a:p>
            <a:pPr lvl="1"/>
            <a:r>
              <a:rPr lang="en-US" dirty="0"/>
              <a:t>Vacatur of the plea must be for procedural or substantive defect in the underlying criminal proceeding and not for reasons solely related to post-conviction events such as rehabilitation or immigration hardship. Matter of Pickering, 23 I&amp;N Dec. 621 (BIA 2003). </a:t>
            </a:r>
          </a:p>
        </p:txBody>
      </p:sp>
    </p:spTree>
    <p:extLst>
      <p:ext uri="{BB962C8B-B14F-4D97-AF65-F5344CB8AC3E}">
        <p14:creationId xmlns:p14="http://schemas.microsoft.com/office/powerpoint/2010/main" val="245639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0C49-AF0E-40D4-9D6B-E91BFD4A771D}"/>
              </a:ext>
            </a:extLst>
          </p:cNvPr>
          <p:cNvSpPr>
            <a:spLocks noGrp="1"/>
          </p:cNvSpPr>
          <p:nvPr>
            <p:ph type="title"/>
          </p:nvPr>
        </p:nvSpPr>
        <p:spPr/>
        <p:txBody>
          <a:bodyPr/>
          <a:lstStyle/>
          <a:p>
            <a:r>
              <a:rPr lang="en-US" dirty="0"/>
              <a:t>WHAT YOU CARE ABOUT: IMMIGRATION CONSEQUENCES OF CRIMINAL CONVICTIONS</a:t>
            </a:r>
          </a:p>
        </p:txBody>
      </p:sp>
      <p:sp>
        <p:nvSpPr>
          <p:cNvPr id="3" name="Content Placeholder 2">
            <a:extLst>
              <a:ext uri="{FF2B5EF4-FFF2-40B4-BE49-F238E27FC236}">
                <a16:creationId xmlns:a16="http://schemas.microsoft.com/office/drawing/2014/main" id="{4DC296F9-D10F-4C5B-9B73-9A18A27B5CA9}"/>
              </a:ext>
            </a:extLst>
          </p:cNvPr>
          <p:cNvSpPr>
            <a:spLocks noGrp="1"/>
          </p:cNvSpPr>
          <p:nvPr>
            <p:ph idx="1"/>
          </p:nvPr>
        </p:nvSpPr>
        <p:spPr/>
        <p:txBody>
          <a:bodyPr/>
          <a:lstStyle/>
          <a:p>
            <a:r>
              <a:rPr lang="en-US" dirty="0"/>
              <a:t>Example: you have a foreign national client charged with a crime. You pick up the phone and call an immigration attorney to ask how it will impact their immigration status.</a:t>
            </a:r>
          </a:p>
          <a:p>
            <a:r>
              <a:rPr lang="en-US" dirty="0"/>
              <a:t>Answer: it depends. </a:t>
            </a:r>
          </a:p>
          <a:p>
            <a:r>
              <a:rPr lang="en-US" dirty="0"/>
              <a:t>So now what. . . </a:t>
            </a:r>
          </a:p>
        </p:txBody>
      </p:sp>
    </p:spTree>
    <p:extLst>
      <p:ext uri="{BB962C8B-B14F-4D97-AF65-F5344CB8AC3E}">
        <p14:creationId xmlns:p14="http://schemas.microsoft.com/office/powerpoint/2010/main" val="239286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980F-B73D-43BE-AB1E-3DDB5DCF52A9}"/>
              </a:ext>
            </a:extLst>
          </p:cNvPr>
          <p:cNvSpPr>
            <a:spLocks noGrp="1"/>
          </p:cNvSpPr>
          <p:nvPr>
            <p:ph type="title"/>
          </p:nvPr>
        </p:nvSpPr>
        <p:spPr/>
        <p:txBody>
          <a:bodyPr/>
          <a:lstStyle/>
          <a:p>
            <a:r>
              <a:rPr lang="en-US" dirty="0"/>
              <a:t>ISSUE SPOTING		</a:t>
            </a:r>
          </a:p>
        </p:txBody>
      </p:sp>
      <p:sp>
        <p:nvSpPr>
          <p:cNvPr id="3" name="Content Placeholder 2">
            <a:extLst>
              <a:ext uri="{FF2B5EF4-FFF2-40B4-BE49-F238E27FC236}">
                <a16:creationId xmlns:a16="http://schemas.microsoft.com/office/drawing/2014/main" id="{51341009-1100-4365-A7B5-DCA70ABEB535}"/>
              </a:ext>
            </a:extLst>
          </p:cNvPr>
          <p:cNvSpPr>
            <a:spLocks noGrp="1"/>
          </p:cNvSpPr>
          <p:nvPr>
            <p:ph idx="1"/>
          </p:nvPr>
        </p:nvSpPr>
        <p:spPr/>
        <p:txBody>
          <a:bodyPr/>
          <a:lstStyle/>
          <a:p>
            <a:r>
              <a:rPr lang="en-US" dirty="0"/>
              <a:t>What is your client’s current immigration status?</a:t>
            </a:r>
          </a:p>
          <a:p>
            <a:r>
              <a:rPr lang="en-US" dirty="0"/>
              <a:t>Where are they at in the process?</a:t>
            </a:r>
          </a:p>
          <a:p>
            <a:r>
              <a:rPr lang="en-US" dirty="0"/>
              <a:t>What will happen if they are convicted of this charge?</a:t>
            </a:r>
          </a:p>
          <a:p>
            <a:r>
              <a:rPr lang="en-US" dirty="0"/>
              <a:t>What is their criminal history?</a:t>
            </a:r>
          </a:p>
          <a:p>
            <a:r>
              <a:rPr lang="en-US" dirty="0"/>
              <a:t>What forms of relief might be available for them if they detained and charged as removable by ICE?</a:t>
            </a:r>
          </a:p>
          <a:p>
            <a:r>
              <a:rPr lang="en-US" dirty="0"/>
              <a:t>Will they be statutorily eligible for a bond? If so, is it realistic that they will get a bond?</a:t>
            </a:r>
          </a:p>
          <a:p>
            <a:endParaRPr lang="en-US" dirty="0"/>
          </a:p>
        </p:txBody>
      </p:sp>
    </p:spTree>
    <p:extLst>
      <p:ext uri="{BB962C8B-B14F-4D97-AF65-F5344CB8AC3E}">
        <p14:creationId xmlns:p14="http://schemas.microsoft.com/office/powerpoint/2010/main" val="3823587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C5CE6-81C6-4787-9548-968F599203EF}"/>
              </a:ext>
            </a:extLst>
          </p:cNvPr>
          <p:cNvSpPr>
            <a:spLocks noGrp="1"/>
          </p:cNvSpPr>
          <p:nvPr>
            <p:ph type="title"/>
          </p:nvPr>
        </p:nvSpPr>
        <p:spPr/>
        <p:txBody>
          <a:bodyPr>
            <a:normAutofit fontScale="90000"/>
          </a:bodyPr>
          <a:lstStyle/>
          <a:p>
            <a:r>
              <a:rPr lang="en-US" dirty="0"/>
              <a:t>CRIMINAL INADMISSIBILITY GROUNDS</a:t>
            </a:r>
            <a:br>
              <a:rPr lang="en-US" dirty="0"/>
            </a:br>
            <a:r>
              <a:rPr lang="en-US" sz="2000" dirty="0"/>
              <a:t>(WILL OR MAY PREVENT A NON CITIZEN FROM BEING ABLE TO OBTAIN LEGAL STATUS OR MAY PREVENT A NON CITIZEN WHO HAS LEGAL STATUS FROM BEING ABLE TO RETURN TO THE US FROM A FUTURE TRIP ABROAD)</a:t>
            </a:r>
            <a:endParaRPr lang="en-US" dirty="0"/>
          </a:p>
        </p:txBody>
      </p:sp>
      <p:sp>
        <p:nvSpPr>
          <p:cNvPr id="3" name="Content Placeholder 2">
            <a:extLst>
              <a:ext uri="{FF2B5EF4-FFF2-40B4-BE49-F238E27FC236}">
                <a16:creationId xmlns:a16="http://schemas.microsoft.com/office/drawing/2014/main" id="{1E7519B5-F960-4607-A65A-FB63776D7433}"/>
              </a:ext>
            </a:extLst>
          </p:cNvPr>
          <p:cNvSpPr>
            <a:spLocks noGrp="1"/>
          </p:cNvSpPr>
          <p:nvPr>
            <p:ph idx="1"/>
          </p:nvPr>
        </p:nvSpPr>
        <p:spPr/>
        <p:txBody>
          <a:bodyPr/>
          <a:lstStyle/>
          <a:p>
            <a:r>
              <a:rPr lang="en-US" dirty="0"/>
              <a:t>Conviction or admission of a crime involving moral turpitude (CIMT)</a:t>
            </a:r>
          </a:p>
          <a:p>
            <a:r>
              <a:rPr lang="en-US" dirty="0"/>
              <a:t>Conviction of a controlled substance or DHS has “reason to believe” that the individual is a drug trafficker (low burden of proof here, police reports are sufficient proof)</a:t>
            </a:r>
          </a:p>
          <a:p>
            <a:r>
              <a:rPr lang="en-US" dirty="0"/>
              <a:t>Prostitution</a:t>
            </a:r>
          </a:p>
          <a:p>
            <a:r>
              <a:rPr lang="en-US" dirty="0"/>
              <a:t>Conviction of two or more offenses of any type where the person served an aggregate sentence of more than five years</a:t>
            </a:r>
          </a:p>
        </p:txBody>
      </p:sp>
    </p:spTree>
    <p:extLst>
      <p:ext uri="{BB962C8B-B14F-4D97-AF65-F5344CB8AC3E}">
        <p14:creationId xmlns:p14="http://schemas.microsoft.com/office/powerpoint/2010/main" val="2783404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154D-34AF-440A-B48B-368CC578144D}"/>
              </a:ext>
            </a:extLst>
          </p:cNvPr>
          <p:cNvSpPr>
            <a:spLocks noGrp="1"/>
          </p:cNvSpPr>
          <p:nvPr>
            <p:ph type="title"/>
          </p:nvPr>
        </p:nvSpPr>
        <p:spPr/>
        <p:txBody>
          <a:bodyPr/>
          <a:lstStyle/>
          <a:p>
            <a:r>
              <a:rPr lang="en-US" dirty="0"/>
              <a:t>CRIMINAL DEPORTABABILTY GROUNDS</a:t>
            </a:r>
            <a:br>
              <a:rPr lang="en-US" dirty="0"/>
            </a:br>
            <a:r>
              <a:rPr lang="en-US" sz="2000" dirty="0"/>
              <a:t>(WILL OR MAY RESULT IN DEPORTATION OF A NON CITIZEN WHO ALREADY HAS LEGAL STATUS)</a:t>
            </a:r>
            <a:endParaRPr lang="en-US" dirty="0"/>
          </a:p>
        </p:txBody>
      </p:sp>
      <p:sp>
        <p:nvSpPr>
          <p:cNvPr id="3" name="Content Placeholder 2">
            <a:extLst>
              <a:ext uri="{FF2B5EF4-FFF2-40B4-BE49-F238E27FC236}">
                <a16:creationId xmlns:a16="http://schemas.microsoft.com/office/drawing/2014/main" id="{275DC0E5-F3BF-4BBF-9FC1-01840A885AFE}"/>
              </a:ext>
            </a:extLst>
          </p:cNvPr>
          <p:cNvSpPr>
            <a:spLocks noGrp="1"/>
          </p:cNvSpPr>
          <p:nvPr>
            <p:ph idx="1"/>
          </p:nvPr>
        </p:nvSpPr>
        <p:spPr/>
        <p:txBody>
          <a:bodyPr>
            <a:normAutofit lnSpcReduction="10000"/>
          </a:bodyPr>
          <a:lstStyle/>
          <a:p>
            <a:r>
              <a:rPr lang="en-US" dirty="0"/>
              <a:t>CONVICTION OF A CONTROLLED SUBSTANCE EXCEPT A SINGLE OFFENSE OF SIMPLE POSSESSION OF 30G OR LESS OF MARIJUANA</a:t>
            </a:r>
          </a:p>
          <a:p>
            <a:r>
              <a:rPr lang="en-US" dirty="0"/>
              <a:t>CONVICTION OF A CIMT </a:t>
            </a:r>
          </a:p>
          <a:p>
            <a:pPr lvl="1"/>
            <a:r>
              <a:rPr lang="en-US" dirty="0"/>
              <a:t>One CIMT committed within 5 years of admission into the US and for which a prison sentence of one year or more </a:t>
            </a:r>
            <a:r>
              <a:rPr lang="en-US" b="1" u="sng" dirty="0"/>
              <a:t>may be </a:t>
            </a:r>
            <a:r>
              <a:rPr lang="en-US" dirty="0"/>
              <a:t>imposed</a:t>
            </a:r>
          </a:p>
          <a:p>
            <a:pPr lvl="1"/>
            <a:r>
              <a:rPr lang="en-US" dirty="0"/>
              <a:t>Two CIMTs committed at any time after admission and not arising from a single scheme of misconduct</a:t>
            </a:r>
          </a:p>
          <a:p>
            <a:r>
              <a:rPr lang="en-US" dirty="0"/>
              <a:t>CONVICTION OF A FIREARM OR DESTRUCTIVE DEVICE OFFENSE</a:t>
            </a:r>
          </a:p>
          <a:p>
            <a:r>
              <a:rPr lang="en-US" dirty="0"/>
              <a:t>CRIME OF DOMESTIC VIOLENCE, CRIME AGAINST CHILDREN, STALKING OR VIOLATION OF A PROTECTION ORDER</a:t>
            </a:r>
          </a:p>
          <a:p>
            <a:r>
              <a:rPr lang="en-US" dirty="0"/>
              <a:t>AGGRAVATED FELONY</a:t>
            </a:r>
          </a:p>
        </p:txBody>
      </p:sp>
    </p:spTree>
    <p:extLst>
      <p:ext uri="{BB962C8B-B14F-4D97-AF65-F5344CB8AC3E}">
        <p14:creationId xmlns:p14="http://schemas.microsoft.com/office/powerpoint/2010/main" val="336952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7B0E-30EF-45C2-BBD1-9766285DC0CC}"/>
              </a:ext>
            </a:extLst>
          </p:cNvPr>
          <p:cNvSpPr>
            <a:spLocks noGrp="1"/>
          </p:cNvSpPr>
          <p:nvPr>
            <p:ph type="title"/>
          </p:nvPr>
        </p:nvSpPr>
        <p:spPr/>
        <p:txBody>
          <a:bodyPr/>
          <a:lstStyle/>
          <a:p>
            <a:r>
              <a:rPr lang="en-US" dirty="0"/>
              <a:t>WHAT IS AN AGGRAVATED FELONY</a:t>
            </a:r>
            <a:br>
              <a:rPr lang="en-US" dirty="0"/>
            </a:br>
            <a:r>
              <a:rPr lang="en-US" sz="2000" dirty="0"/>
              <a:t>(Hint: It doesn’t have to be a felony)</a:t>
            </a:r>
            <a:endParaRPr lang="en-US" dirty="0"/>
          </a:p>
        </p:txBody>
      </p:sp>
      <p:sp>
        <p:nvSpPr>
          <p:cNvPr id="3" name="Content Placeholder 2">
            <a:extLst>
              <a:ext uri="{FF2B5EF4-FFF2-40B4-BE49-F238E27FC236}">
                <a16:creationId xmlns:a16="http://schemas.microsoft.com/office/drawing/2014/main" id="{806EA953-F6DC-4589-964D-6BD21C3410C0}"/>
              </a:ext>
            </a:extLst>
          </p:cNvPr>
          <p:cNvSpPr>
            <a:spLocks noGrp="1"/>
          </p:cNvSpPr>
          <p:nvPr>
            <p:ph idx="1"/>
          </p:nvPr>
        </p:nvSpPr>
        <p:spPr/>
        <p:txBody>
          <a:bodyPr/>
          <a:lstStyle/>
          <a:p>
            <a:r>
              <a:rPr lang="en-US" dirty="0"/>
              <a:t>Murder</a:t>
            </a:r>
          </a:p>
          <a:p>
            <a:r>
              <a:rPr lang="en-US" dirty="0"/>
              <a:t>Rape</a:t>
            </a:r>
          </a:p>
          <a:p>
            <a:r>
              <a:rPr lang="en-US" dirty="0"/>
              <a:t>Sexual abuse of minor</a:t>
            </a:r>
          </a:p>
          <a:p>
            <a:r>
              <a:rPr lang="en-US" dirty="0"/>
              <a:t>Drug trafficking</a:t>
            </a:r>
          </a:p>
          <a:p>
            <a:r>
              <a:rPr lang="en-US" dirty="0"/>
              <a:t>Firearm trafficking</a:t>
            </a:r>
          </a:p>
          <a:p>
            <a:r>
              <a:rPr lang="en-US" dirty="0"/>
              <a:t>Crime of violence + at least one year of prison sentence</a:t>
            </a:r>
          </a:p>
          <a:p>
            <a:r>
              <a:rPr lang="en-US" dirty="0"/>
              <a:t>Theft or </a:t>
            </a:r>
            <a:r>
              <a:rPr lang="en-US" dirty="0" err="1"/>
              <a:t>burglarly</a:t>
            </a:r>
            <a:r>
              <a:rPr lang="en-US" dirty="0"/>
              <a:t> + at least one year of prison sentence</a:t>
            </a:r>
          </a:p>
          <a:p>
            <a:r>
              <a:rPr lang="en-US" dirty="0"/>
              <a:t>Fraud or tax evasion + loss to victim &gt; $10,000</a:t>
            </a:r>
          </a:p>
          <a:p>
            <a:endParaRPr lang="en-US" dirty="0"/>
          </a:p>
        </p:txBody>
      </p:sp>
    </p:spTree>
    <p:extLst>
      <p:ext uri="{BB962C8B-B14F-4D97-AF65-F5344CB8AC3E}">
        <p14:creationId xmlns:p14="http://schemas.microsoft.com/office/powerpoint/2010/main" val="1394478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AAC14-CE0D-4CD8-AE3E-39CC79E01713}"/>
              </a:ext>
            </a:extLst>
          </p:cNvPr>
          <p:cNvSpPr>
            <a:spLocks noGrp="1"/>
          </p:cNvSpPr>
          <p:nvPr>
            <p:ph type="title"/>
          </p:nvPr>
        </p:nvSpPr>
        <p:spPr/>
        <p:txBody>
          <a:bodyPr/>
          <a:lstStyle/>
          <a:p>
            <a:r>
              <a:rPr lang="en-US" dirty="0"/>
              <a:t>AGGRAVATED FELONY CONTINUED</a:t>
            </a:r>
          </a:p>
        </p:txBody>
      </p:sp>
      <p:sp>
        <p:nvSpPr>
          <p:cNvPr id="3" name="Content Placeholder 2">
            <a:extLst>
              <a:ext uri="{FF2B5EF4-FFF2-40B4-BE49-F238E27FC236}">
                <a16:creationId xmlns:a16="http://schemas.microsoft.com/office/drawing/2014/main" id="{6633DD67-85FB-40EA-BCA5-F69D14A9B2A4}"/>
              </a:ext>
            </a:extLst>
          </p:cNvPr>
          <p:cNvSpPr>
            <a:spLocks noGrp="1"/>
          </p:cNvSpPr>
          <p:nvPr>
            <p:ph idx="1"/>
          </p:nvPr>
        </p:nvSpPr>
        <p:spPr/>
        <p:txBody>
          <a:bodyPr>
            <a:normAutofit lnSpcReduction="10000"/>
          </a:bodyPr>
          <a:lstStyle/>
          <a:p>
            <a:r>
              <a:rPr lang="en-US" dirty="0"/>
              <a:t>Prostitution business offenses</a:t>
            </a:r>
          </a:p>
          <a:p>
            <a:r>
              <a:rPr lang="en-US" dirty="0"/>
              <a:t>Commercial bribery, counterfeiting, or forgery + at least 1 prison sentence</a:t>
            </a:r>
          </a:p>
          <a:p>
            <a:r>
              <a:rPr lang="en-US" dirty="0"/>
              <a:t>Obstruction of justice or perjury + at least 1 year prison sentence</a:t>
            </a:r>
          </a:p>
          <a:p>
            <a:r>
              <a:rPr lang="en-US" dirty="0"/>
              <a:t>Various federal offenses such as money laundering, certain firearm and explosive material offenses, alien smuggling</a:t>
            </a:r>
          </a:p>
          <a:p>
            <a:r>
              <a:rPr lang="en-US" dirty="0"/>
              <a:t>Attempt or conspiracy to commit any of the above offenses</a:t>
            </a:r>
          </a:p>
          <a:p>
            <a:r>
              <a:rPr lang="en-US" dirty="0"/>
              <a:t>Other offenses listed in INA 101(a)(43)</a:t>
            </a:r>
          </a:p>
          <a:p>
            <a:r>
              <a:rPr lang="en-US" dirty="0"/>
              <a:t>Note: “at least 1 year” prison sentence includes a suspended sentence of at least 1 year or more </a:t>
            </a:r>
          </a:p>
        </p:txBody>
      </p:sp>
    </p:spTree>
    <p:extLst>
      <p:ext uri="{BB962C8B-B14F-4D97-AF65-F5344CB8AC3E}">
        <p14:creationId xmlns:p14="http://schemas.microsoft.com/office/powerpoint/2010/main" val="2666596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1B87-1210-423D-9B1C-2104B29CA03C}"/>
              </a:ext>
            </a:extLst>
          </p:cNvPr>
          <p:cNvSpPr>
            <a:spLocks noGrp="1"/>
          </p:cNvSpPr>
          <p:nvPr>
            <p:ph type="title"/>
          </p:nvPr>
        </p:nvSpPr>
        <p:spPr/>
        <p:txBody>
          <a:bodyPr/>
          <a:lstStyle/>
          <a:p>
            <a:r>
              <a:rPr lang="en-US" dirty="0"/>
              <a:t>WHAT IS A CRIME INVOVLING MORAL TURPITUDE? </a:t>
            </a:r>
          </a:p>
        </p:txBody>
      </p:sp>
      <p:sp>
        <p:nvSpPr>
          <p:cNvPr id="3" name="Content Placeholder 2">
            <a:extLst>
              <a:ext uri="{FF2B5EF4-FFF2-40B4-BE49-F238E27FC236}">
                <a16:creationId xmlns:a16="http://schemas.microsoft.com/office/drawing/2014/main" id="{7169570E-0201-442E-935B-F5828D79AD2D}"/>
              </a:ext>
            </a:extLst>
          </p:cNvPr>
          <p:cNvSpPr>
            <a:spLocks noGrp="1"/>
          </p:cNvSpPr>
          <p:nvPr>
            <p:ph idx="1"/>
          </p:nvPr>
        </p:nvSpPr>
        <p:spPr/>
        <p:txBody>
          <a:bodyPr>
            <a:normAutofit lnSpcReduction="10000"/>
          </a:bodyPr>
          <a:lstStyle/>
          <a:p>
            <a:r>
              <a:rPr lang="en-US" dirty="0"/>
              <a:t>The Board of Immigration Appeals has defined a CIMT as a crime that “refers generally to conduct which is inherently base, vile or depraved and contrary to the accepted rules of morality and the duties owed between persons or to society in general. . . Moral turpitude has been defined as an act which is per se morally reprehensible and intrinsically wrong, or malum in se so it is the nature of the act itself and not the statutory prohibition of it which renders a crime one of moral turpitude.” Matter of Franklin, 20 I&amp;N Dec. 867, 868 (BIA 1994). </a:t>
            </a:r>
          </a:p>
          <a:p>
            <a:r>
              <a:rPr lang="en-US" dirty="0"/>
              <a:t>The BIA in Matter of Silva-Trevino, 26 I&amp;N Dec. 826, 827 (BIA 2016) held that the categorical and modified categorical approaches provide the proper framework for determining when a conviction is a crime involving moral turpitude. </a:t>
            </a:r>
          </a:p>
        </p:txBody>
      </p:sp>
    </p:spTree>
    <p:extLst>
      <p:ext uri="{BB962C8B-B14F-4D97-AF65-F5344CB8AC3E}">
        <p14:creationId xmlns:p14="http://schemas.microsoft.com/office/powerpoint/2010/main" val="2495966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7AE8-61CF-4DA7-A45F-36CC51B8F0F0}"/>
              </a:ext>
            </a:extLst>
          </p:cNvPr>
          <p:cNvSpPr>
            <a:spLocks noGrp="1"/>
          </p:cNvSpPr>
          <p:nvPr>
            <p:ph type="title"/>
          </p:nvPr>
        </p:nvSpPr>
        <p:spPr/>
        <p:txBody>
          <a:bodyPr/>
          <a:lstStyle/>
          <a:p>
            <a:r>
              <a:rPr lang="en-US" dirty="0"/>
              <a:t>CIMT CONTINUED; OFFENSES GENERALL CONSIDERED CIMTS</a:t>
            </a:r>
          </a:p>
        </p:txBody>
      </p:sp>
      <p:sp>
        <p:nvSpPr>
          <p:cNvPr id="3" name="Content Placeholder 2">
            <a:extLst>
              <a:ext uri="{FF2B5EF4-FFF2-40B4-BE49-F238E27FC236}">
                <a16:creationId xmlns:a16="http://schemas.microsoft.com/office/drawing/2014/main" id="{E49DFB86-09DF-4E79-987B-2B9E73FEFCC9}"/>
              </a:ext>
            </a:extLst>
          </p:cNvPr>
          <p:cNvSpPr>
            <a:spLocks noGrp="1"/>
          </p:cNvSpPr>
          <p:nvPr>
            <p:ph idx="1"/>
          </p:nvPr>
        </p:nvSpPr>
        <p:spPr/>
        <p:txBody>
          <a:bodyPr>
            <a:normAutofit fontScale="92500"/>
          </a:bodyPr>
          <a:lstStyle/>
          <a:p>
            <a:r>
              <a:rPr lang="en-US" dirty="0"/>
              <a:t>Intent to defraud</a:t>
            </a:r>
          </a:p>
          <a:p>
            <a:r>
              <a:rPr lang="en-US" dirty="0"/>
              <a:t>Theft with intent to permanently or substantially deprive the owner; theft with intent to temporarily deprive, such as joyriding, is not a CIMT</a:t>
            </a:r>
          </a:p>
          <a:p>
            <a:r>
              <a:rPr lang="en-US" dirty="0"/>
              <a:t>Intent to cause or threaten great bodily harm, or assault with a deadly weapon</a:t>
            </a:r>
          </a:p>
          <a:p>
            <a:r>
              <a:rPr lang="en-US" dirty="0"/>
              <a:t>Recklessness involving a conscious disregard of a known risk of death or bodily injury</a:t>
            </a:r>
          </a:p>
          <a:p>
            <a:r>
              <a:rPr lang="en-US" dirty="0"/>
              <a:t>Some, but not all, offenses that involve lewd conduct</a:t>
            </a:r>
          </a:p>
          <a:p>
            <a:r>
              <a:rPr lang="en-US" dirty="0"/>
              <a:t>Some types of “bad commerce” such as drug trafficking and prostitution; some obstruction of justice offenses</a:t>
            </a:r>
          </a:p>
        </p:txBody>
      </p:sp>
    </p:spTree>
    <p:extLst>
      <p:ext uri="{BB962C8B-B14F-4D97-AF65-F5344CB8AC3E}">
        <p14:creationId xmlns:p14="http://schemas.microsoft.com/office/powerpoint/2010/main" val="1518494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6E99-28C4-46FC-8E36-593AC1A3253D}"/>
              </a:ext>
            </a:extLst>
          </p:cNvPr>
          <p:cNvSpPr>
            <a:spLocks noGrp="1"/>
          </p:cNvSpPr>
          <p:nvPr>
            <p:ph type="title"/>
          </p:nvPr>
        </p:nvSpPr>
        <p:spPr/>
        <p:txBody>
          <a:bodyPr/>
          <a:lstStyle/>
          <a:p>
            <a:r>
              <a:rPr lang="en-US" dirty="0"/>
              <a:t>WHAT IS THE LAW	</a:t>
            </a:r>
          </a:p>
        </p:txBody>
      </p:sp>
      <p:sp>
        <p:nvSpPr>
          <p:cNvPr id="3" name="Content Placeholder 2">
            <a:extLst>
              <a:ext uri="{FF2B5EF4-FFF2-40B4-BE49-F238E27FC236}">
                <a16:creationId xmlns:a16="http://schemas.microsoft.com/office/drawing/2014/main" id="{54E7E51E-355D-47D2-9221-6C17B5AC654F}"/>
              </a:ext>
            </a:extLst>
          </p:cNvPr>
          <p:cNvSpPr>
            <a:spLocks noGrp="1"/>
          </p:cNvSpPr>
          <p:nvPr>
            <p:ph idx="1"/>
          </p:nvPr>
        </p:nvSpPr>
        <p:spPr/>
        <p:txBody>
          <a:bodyPr>
            <a:normAutofit lnSpcReduction="10000"/>
          </a:bodyPr>
          <a:lstStyle/>
          <a:p>
            <a:r>
              <a:rPr lang="en-US" dirty="0"/>
              <a:t>THE IMMIGRATION AND NATIONALITY ACT (INA)</a:t>
            </a:r>
          </a:p>
          <a:p>
            <a:r>
              <a:rPr lang="en-US" dirty="0"/>
              <a:t>FEDERAL REGULATIONS</a:t>
            </a:r>
          </a:p>
          <a:p>
            <a:r>
              <a:rPr lang="en-US" dirty="0"/>
              <a:t>BOARD OF IMMIGRATION APPEALS DECISIONS</a:t>
            </a:r>
          </a:p>
          <a:p>
            <a:r>
              <a:rPr lang="en-US" dirty="0"/>
              <a:t>CIRCUIT COURT DECISIONS</a:t>
            </a:r>
          </a:p>
          <a:p>
            <a:r>
              <a:rPr lang="en-US" dirty="0"/>
              <a:t>SUPREME COURT DECISIONS</a:t>
            </a:r>
          </a:p>
          <a:p>
            <a:r>
              <a:rPr lang="en-US" dirty="0"/>
              <a:t>ADMINISTRATIVE APPEAL OFFICE DECISIONS</a:t>
            </a:r>
          </a:p>
          <a:p>
            <a:r>
              <a:rPr lang="en-US" dirty="0"/>
              <a:t>DHS AND USCIS POLICY (that interpret and provide guidance following BIA or AAO decisions)</a:t>
            </a:r>
          </a:p>
          <a:p>
            <a:r>
              <a:rPr lang="en-US" dirty="0"/>
              <a:t>EXECUTIVE ORDERS</a:t>
            </a:r>
          </a:p>
        </p:txBody>
      </p:sp>
    </p:spTree>
    <p:extLst>
      <p:ext uri="{BB962C8B-B14F-4D97-AF65-F5344CB8AC3E}">
        <p14:creationId xmlns:p14="http://schemas.microsoft.com/office/powerpoint/2010/main" val="3973800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280F-7F49-4989-809E-7334B491B829}"/>
              </a:ext>
            </a:extLst>
          </p:cNvPr>
          <p:cNvSpPr>
            <a:spLocks noGrp="1"/>
          </p:cNvSpPr>
          <p:nvPr>
            <p:ph type="title"/>
          </p:nvPr>
        </p:nvSpPr>
        <p:spPr/>
        <p:txBody>
          <a:bodyPr/>
          <a:lstStyle/>
          <a:p>
            <a:r>
              <a:rPr lang="en-US" dirty="0"/>
              <a:t>CATEGORICAL AND MODIFIED CATEGORICAL APPROACH</a:t>
            </a:r>
          </a:p>
        </p:txBody>
      </p:sp>
      <p:sp>
        <p:nvSpPr>
          <p:cNvPr id="3" name="Content Placeholder 2">
            <a:extLst>
              <a:ext uri="{FF2B5EF4-FFF2-40B4-BE49-F238E27FC236}">
                <a16:creationId xmlns:a16="http://schemas.microsoft.com/office/drawing/2014/main" id="{058C8A98-1F27-4241-A95A-EC0EC7F3564E}"/>
              </a:ext>
            </a:extLst>
          </p:cNvPr>
          <p:cNvSpPr>
            <a:spLocks noGrp="1"/>
          </p:cNvSpPr>
          <p:nvPr>
            <p:ph idx="1"/>
          </p:nvPr>
        </p:nvSpPr>
        <p:spPr/>
        <p:txBody>
          <a:bodyPr/>
          <a:lstStyle/>
          <a:p>
            <a:r>
              <a:rPr lang="en-US" dirty="0"/>
              <a:t>On June 23, 2016, the Supreme Court reaffirmed the application of  a strict, elements based categorical approach for determining when a prior conviction will trigger adverse sentencing or immigration consequences. Mathis v. United States, 136 S. Ct. 2243 (2016). </a:t>
            </a:r>
          </a:p>
          <a:p>
            <a:r>
              <a:rPr lang="en-US" dirty="0"/>
              <a:t>The also clarified the limited circumstances in which a criminal statute is deemed “divisible” and subject to a modified categorical approach. </a:t>
            </a:r>
          </a:p>
        </p:txBody>
      </p:sp>
    </p:spTree>
    <p:extLst>
      <p:ext uri="{BB962C8B-B14F-4D97-AF65-F5344CB8AC3E}">
        <p14:creationId xmlns:p14="http://schemas.microsoft.com/office/powerpoint/2010/main" val="2487664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FBF23-E065-4B1A-82A2-6F2C8221D98F}"/>
              </a:ext>
            </a:extLst>
          </p:cNvPr>
          <p:cNvSpPr>
            <a:spLocks noGrp="1"/>
          </p:cNvSpPr>
          <p:nvPr>
            <p:ph type="title"/>
          </p:nvPr>
        </p:nvSpPr>
        <p:spPr/>
        <p:txBody>
          <a:bodyPr/>
          <a:lstStyle/>
          <a:p>
            <a:r>
              <a:rPr lang="en-US" dirty="0"/>
              <a:t>CATEGORICAL AND MODIFIED CATEGORICAL APPROACH	</a:t>
            </a:r>
          </a:p>
        </p:txBody>
      </p:sp>
      <p:sp>
        <p:nvSpPr>
          <p:cNvPr id="3" name="Content Placeholder 2">
            <a:extLst>
              <a:ext uri="{FF2B5EF4-FFF2-40B4-BE49-F238E27FC236}">
                <a16:creationId xmlns:a16="http://schemas.microsoft.com/office/drawing/2014/main" id="{0FBEDE2F-2797-473E-98CF-0ECAE7F8F26B}"/>
              </a:ext>
            </a:extLst>
          </p:cNvPr>
          <p:cNvSpPr>
            <a:spLocks noGrp="1"/>
          </p:cNvSpPr>
          <p:nvPr>
            <p:ph idx="1"/>
          </p:nvPr>
        </p:nvSpPr>
        <p:spPr/>
        <p:txBody>
          <a:bodyPr>
            <a:normAutofit lnSpcReduction="10000"/>
          </a:bodyPr>
          <a:lstStyle/>
          <a:p>
            <a:r>
              <a:rPr lang="en-US" dirty="0"/>
              <a:t>Under the categorical approach, Immigration Judges and the BIA compare the elements of the criminal statute of conviction with the generic crime referenced under the relevant criminal ground of removability. If the criminal statute’s elements are the same as or narrower than the generic offense, there is a categorical match the criminal ground of removability. Taylor v. United States, 495 U.S. 575 (1990). </a:t>
            </a:r>
          </a:p>
          <a:p>
            <a:r>
              <a:rPr lang="en-US" dirty="0"/>
              <a:t>If the criminal statute encompasses broader conduct that the generic crime, </a:t>
            </a:r>
            <a:r>
              <a:rPr lang="en-US" dirty="0" err="1"/>
              <a:t>adjudictors</a:t>
            </a:r>
            <a:r>
              <a:rPr lang="en-US" dirty="0"/>
              <a:t> determine whether a realistic probability exists that the minimum criminal conduct punished under the statute would be subject to prosecution. </a:t>
            </a:r>
          </a:p>
        </p:txBody>
      </p:sp>
    </p:spTree>
    <p:extLst>
      <p:ext uri="{BB962C8B-B14F-4D97-AF65-F5344CB8AC3E}">
        <p14:creationId xmlns:p14="http://schemas.microsoft.com/office/powerpoint/2010/main" val="3413752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9EFB-E5E1-4389-AE01-6BE36DE1F0A3}"/>
              </a:ext>
            </a:extLst>
          </p:cNvPr>
          <p:cNvSpPr>
            <a:spLocks noGrp="1"/>
          </p:cNvSpPr>
          <p:nvPr>
            <p:ph type="title"/>
          </p:nvPr>
        </p:nvSpPr>
        <p:spPr/>
        <p:txBody>
          <a:bodyPr/>
          <a:lstStyle/>
          <a:p>
            <a:r>
              <a:rPr lang="en-US" dirty="0"/>
              <a:t>CATEGORICAL AND MODIFIED CATEGORICAL APPROACH		</a:t>
            </a:r>
          </a:p>
        </p:txBody>
      </p:sp>
      <p:sp>
        <p:nvSpPr>
          <p:cNvPr id="3" name="Content Placeholder 2">
            <a:extLst>
              <a:ext uri="{FF2B5EF4-FFF2-40B4-BE49-F238E27FC236}">
                <a16:creationId xmlns:a16="http://schemas.microsoft.com/office/drawing/2014/main" id="{70146B86-04B7-4B89-B4C1-E030FC0652F2}"/>
              </a:ext>
            </a:extLst>
          </p:cNvPr>
          <p:cNvSpPr>
            <a:spLocks noGrp="1"/>
          </p:cNvSpPr>
          <p:nvPr>
            <p:ph idx="1"/>
          </p:nvPr>
        </p:nvSpPr>
        <p:spPr/>
        <p:txBody>
          <a:bodyPr/>
          <a:lstStyle/>
          <a:p>
            <a:r>
              <a:rPr lang="en-US" dirty="0"/>
              <a:t>The criminal statue may list a single offense that incorporates disjunctive language or discrete offenses listed as alternatives. If not all the disjunctive alternatives or discrete offenses categorically match the generic offense, the </a:t>
            </a:r>
            <a:r>
              <a:rPr lang="en-US" dirty="0" err="1"/>
              <a:t>staute</a:t>
            </a:r>
            <a:r>
              <a:rPr lang="en-US" dirty="0"/>
              <a:t> is considered to be divisible, and the modified categorical approach can be applied. </a:t>
            </a:r>
          </a:p>
          <a:p>
            <a:r>
              <a:rPr lang="en-US" dirty="0"/>
              <a:t>Under the modified categorical approach, adjudicators may consult specific documents from the record of conviction to attempt to ascertain which set of elements were required to be proven for conviction under the criminal statute. </a:t>
            </a:r>
          </a:p>
        </p:txBody>
      </p:sp>
    </p:spTree>
    <p:extLst>
      <p:ext uri="{BB962C8B-B14F-4D97-AF65-F5344CB8AC3E}">
        <p14:creationId xmlns:p14="http://schemas.microsoft.com/office/powerpoint/2010/main" val="3160550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45AC-3DC0-4F5F-B2A4-E33D7BA3C75A}"/>
              </a:ext>
            </a:extLst>
          </p:cNvPr>
          <p:cNvSpPr>
            <a:spLocks noGrp="1"/>
          </p:cNvSpPr>
          <p:nvPr>
            <p:ph type="title"/>
          </p:nvPr>
        </p:nvSpPr>
        <p:spPr/>
        <p:txBody>
          <a:bodyPr/>
          <a:lstStyle/>
          <a:p>
            <a:r>
              <a:rPr lang="en-US" dirty="0"/>
              <a:t>DIVISIBILITY	</a:t>
            </a:r>
          </a:p>
        </p:txBody>
      </p:sp>
      <p:sp>
        <p:nvSpPr>
          <p:cNvPr id="3" name="Content Placeholder 2">
            <a:extLst>
              <a:ext uri="{FF2B5EF4-FFF2-40B4-BE49-F238E27FC236}">
                <a16:creationId xmlns:a16="http://schemas.microsoft.com/office/drawing/2014/main" id="{3215B520-3EC9-4354-890A-5638B787E5DE}"/>
              </a:ext>
            </a:extLst>
          </p:cNvPr>
          <p:cNvSpPr>
            <a:spLocks noGrp="1"/>
          </p:cNvSpPr>
          <p:nvPr>
            <p:ph idx="1"/>
          </p:nvPr>
        </p:nvSpPr>
        <p:spPr/>
        <p:txBody>
          <a:bodyPr/>
          <a:lstStyle/>
          <a:p>
            <a:r>
              <a:rPr lang="en-US" dirty="0"/>
              <a:t>Distinguishing between elements and means</a:t>
            </a:r>
          </a:p>
          <a:p>
            <a:r>
              <a:rPr lang="en-US" dirty="0"/>
              <a:t>The categorical analysis becomes more complicated when the statute sets forth alternative facts, which may constitute alternative elements and therefore distinct crimes, or merely alternative means of the committing the crime. </a:t>
            </a:r>
          </a:p>
          <a:p>
            <a:r>
              <a:rPr lang="en-US" dirty="0"/>
              <a:t>If the alternative facts are not elements of distinct crimes and instead merely different factual means of the committing a single element, the statute may not be divisible and the adjudicator may not look beyond the statute to the record of conviction. </a:t>
            </a:r>
          </a:p>
        </p:txBody>
      </p:sp>
    </p:spTree>
    <p:extLst>
      <p:ext uri="{BB962C8B-B14F-4D97-AF65-F5344CB8AC3E}">
        <p14:creationId xmlns:p14="http://schemas.microsoft.com/office/powerpoint/2010/main" val="733461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AE24-4EF1-44B0-A12C-300F57ACBAB0}"/>
              </a:ext>
            </a:extLst>
          </p:cNvPr>
          <p:cNvSpPr>
            <a:spLocks noGrp="1"/>
          </p:cNvSpPr>
          <p:nvPr>
            <p:ph type="title"/>
          </p:nvPr>
        </p:nvSpPr>
        <p:spPr/>
        <p:txBody>
          <a:bodyPr/>
          <a:lstStyle/>
          <a:p>
            <a:r>
              <a:rPr lang="en-US" dirty="0"/>
              <a:t>CRIMINAL BARS ON NON LPR CANCELLATION OF REMOVAL</a:t>
            </a:r>
          </a:p>
        </p:txBody>
      </p:sp>
      <p:sp>
        <p:nvSpPr>
          <p:cNvPr id="3" name="Content Placeholder 2">
            <a:extLst>
              <a:ext uri="{FF2B5EF4-FFF2-40B4-BE49-F238E27FC236}">
                <a16:creationId xmlns:a16="http://schemas.microsoft.com/office/drawing/2014/main" id="{7CFDA44E-7DDD-4B0D-8F02-981EE8B4C9F3}"/>
              </a:ext>
            </a:extLst>
          </p:cNvPr>
          <p:cNvSpPr>
            <a:spLocks noGrp="1"/>
          </p:cNvSpPr>
          <p:nvPr>
            <p:ph idx="1"/>
          </p:nvPr>
        </p:nvSpPr>
        <p:spPr/>
        <p:txBody>
          <a:bodyPr/>
          <a:lstStyle/>
          <a:p>
            <a:r>
              <a:rPr lang="en-US" dirty="0"/>
              <a:t>Conviction of an offense described in criminal inadmissibility or deportability grounds</a:t>
            </a:r>
          </a:p>
          <a:p>
            <a:r>
              <a:rPr lang="en-US" dirty="0"/>
              <a:t>Convictions of crimes barring good moral character (INA)</a:t>
            </a:r>
          </a:p>
        </p:txBody>
      </p:sp>
    </p:spTree>
    <p:extLst>
      <p:ext uri="{BB962C8B-B14F-4D97-AF65-F5344CB8AC3E}">
        <p14:creationId xmlns:p14="http://schemas.microsoft.com/office/powerpoint/2010/main" val="3763078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4AB62-72B2-4752-AD68-200879FA73C5}"/>
              </a:ext>
            </a:extLst>
          </p:cNvPr>
          <p:cNvSpPr>
            <a:spLocks noGrp="1"/>
          </p:cNvSpPr>
          <p:nvPr>
            <p:ph type="title"/>
          </p:nvPr>
        </p:nvSpPr>
        <p:spPr/>
        <p:txBody>
          <a:bodyPr/>
          <a:lstStyle/>
          <a:p>
            <a:r>
              <a:rPr lang="en-US" dirty="0"/>
              <a:t>CRIMINAL BARS ON LPR CANCELLTION OF REMOVAL</a:t>
            </a:r>
          </a:p>
        </p:txBody>
      </p:sp>
      <p:sp>
        <p:nvSpPr>
          <p:cNvPr id="3" name="Content Placeholder 2">
            <a:extLst>
              <a:ext uri="{FF2B5EF4-FFF2-40B4-BE49-F238E27FC236}">
                <a16:creationId xmlns:a16="http://schemas.microsoft.com/office/drawing/2014/main" id="{380EF93D-AEC9-40F0-B325-F16B3744D998}"/>
              </a:ext>
            </a:extLst>
          </p:cNvPr>
          <p:cNvSpPr>
            <a:spLocks noGrp="1"/>
          </p:cNvSpPr>
          <p:nvPr>
            <p:ph idx="1"/>
          </p:nvPr>
        </p:nvSpPr>
        <p:spPr/>
        <p:txBody>
          <a:bodyPr/>
          <a:lstStyle/>
          <a:p>
            <a:r>
              <a:rPr lang="en-US" dirty="0"/>
              <a:t>Aggravated felony</a:t>
            </a:r>
          </a:p>
          <a:p>
            <a:r>
              <a:rPr lang="en-US" dirty="0"/>
              <a:t>Offense triggering removability referred to in criminal inadmissibility grounds if committed before seven years of continuous residence in the US</a:t>
            </a:r>
          </a:p>
        </p:txBody>
      </p:sp>
    </p:spTree>
    <p:extLst>
      <p:ext uri="{BB962C8B-B14F-4D97-AF65-F5344CB8AC3E}">
        <p14:creationId xmlns:p14="http://schemas.microsoft.com/office/powerpoint/2010/main" val="391396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77F1-95DF-4B2D-850D-818B58A49D01}"/>
              </a:ext>
            </a:extLst>
          </p:cNvPr>
          <p:cNvSpPr>
            <a:spLocks noGrp="1"/>
          </p:cNvSpPr>
          <p:nvPr>
            <p:ph type="title"/>
          </p:nvPr>
        </p:nvSpPr>
        <p:spPr/>
        <p:txBody>
          <a:bodyPr/>
          <a:lstStyle/>
          <a:p>
            <a:r>
              <a:rPr lang="en-US" dirty="0"/>
              <a:t>CRIMINAL BARS ON ASYLUM</a:t>
            </a:r>
          </a:p>
        </p:txBody>
      </p:sp>
      <p:sp>
        <p:nvSpPr>
          <p:cNvPr id="3" name="Content Placeholder 2">
            <a:extLst>
              <a:ext uri="{FF2B5EF4-FFF2-40B4-BE49-F238E27FC236}">
                <a16:creationId xmlns:a16="http://schemas.microsoft.com/office/drawing/2014/main" id="{0B9313EC-414C-43A3-BCC3-2C94D6C2CD80}"/>
              </a:ext>
            </a:extLst>
          </p:cNvPr>
          <p:cNvSpPr>
            <a:spLocks noGrp="1"/>
          </p:cNvSpPr>
          <p:nvPr>
            <p:ph idx="1"/>
          </p:nvPr>
        </p:nvSpPr>
        <p:spPr/>
        <p:txBody>
          <a:bodyPr/>
          <a:lstStyle/>
          <a:p>
            <a:r>
              <a:rPr lang="en-US" dirty="0"/>
              <a:t>Conviction of “Particularly Serious Crime”</a:t>
            </a:r>
          </a:p>
          <a:p>
            <a:pPr lvl="1"/>
            <a:r>
              <a:rPr lang="en-US" dirty="0"/>
              <a:t>Aggravated felony</a:t>
            </a:r>
          </a:p>
          <a:p>
            <a:pPr lvl="1"/>
            <a:r>
              <a:rPr lang="en-US" dirty="0"/>
              <a:t>Aggravated felonies with aggregate sentence of 5 years imprisonment bar withholding of removal</a:t>
            </a:r>
          </a:p>
          <a:p>
            <a:pPr lvl="1"/>
            <a:r>
              <a:rPr lang="en-US" dirty="0"/>
              <a:t>Aggravated felonies involving unlawful trafficking in controlled substances may bar withholding of removal</a:t>
            </a:r>
          </a:p>
          <a:p>
            <a:pPr lvl="1"/>
            <a:r>
              <a:rPr lang="en-US" dirty="0"/>
              <a:t>Violent or dangerous crimes will bar asylum</a:t>
            </a:r>
          </a:p>
          <a:p>
            <a:pPr lvl="1"/>
            <a:r>
              <a:rPr lang="en-US" dirty="0"/>
              <a:t>There is no statutory definition for particularly serious crime, case by case analysis</a:t>
            </a:r>
          </a:p>
          <a:p>
            <a:pPr lvl="1"/>
            <a:r>
              <a:rPr lang="en-US" dirty="0"/>
              <a:t>Some examples: battery with a dangerous weapon, </a:t>
            </a:r>
            <a:r>
              <a:rPr lang="en-US" dirty="0" err="1"/>
              <a:t>burglarly</a:t>
            </a:r>
            <a:r>
              <a:rPr lang="en-US" dirty="0"/>
              <a:t>, possession of child pornography, sexual abuse, drug trafficking, mail fraud, securities fraud</a:t>
            </a:r>
          </a:p>
        </p:txBody>
      </p:sp>
    </p:spTree>
    <p:extLst>
      <p:ext uri="{BB962C8B-B14F-4D97-AF65-F5344CB8AC3E}">
        <p14:creationId xmlns:p14="http://schemas.microsoft.com/office/powerpoint/2010/main" val="431027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73A2-64D1-4A14-874E-AE2D9ED70AB2}"/>
              </a:ext>
            </a:extLst>
          </p:cNvPr>
          <p:cNvSpPr>
            <a:spLocks noGrp="1"/>
          </p:cNvSpPr>
          <p:nvPr>
            <p:ph type="title"/>
          </p:nvPr>
        </p:nvSpPr>
        <p:spPr/>
        <p:txBody>
          <a:bodyPr/>
          <a:lstStyle/>
          <a:p>
            <a:r>
              <a:rPr lang="en-US" dirty="0"/>
              <a:t>CRIMINAL BARS FOR 212(h) WAIVERS</a:t>
            </a:r>
          </a:p>
        </p:txBody>
      </p:sp>
      <p:sp>
        <p:nvSpPr>
          <p:cNvPr id="3" name="Content Placeholder 2">
            <a:extLst>
              <a:ext uri="{FF2B5EF4-FFF2-40B4-BE49-F238E27FC236}">
                <a16:creationId xmlns:a16="http://schemas.microsoft.com/office/drawing/2014/main" id="{3A897B00-A5E3-483F-B73A-8FE058B73D30}"/>
              </a:ext>
            </a:extLst>
          </p:cNvPr>
          <p:cNvSpPr>
            <a:spLocks noGrp="1"/>
          </p:cNvSpPr>
          <p:nvPr>
            <p:ph idx="1"/>
          </p:nvPr>
        </p:nvSpPr>
        <p:spPr/>
        <p:txBody>
          <a:bodyPr/>
          <a:lstStyle/>
          <a:p>
            <a:r>
              <a:rPr lang="en-US" dirty="0"/>
              <a:t>Controlled substance offense other than single offense of simple possession of 30g or less of marijuana</a:t>
            </a:r>
          </a:p>
          <a:p>
            <a:r>
              <a:rPr lang="en-US" dirty="0"/>
              <a:t>Violent or dangerous crime</a:t>
            </a:r>
          </a:p>
          <a:p>
            <a:r>
              <a:rPr lang="en-US" dirty="0"/>
              <a:t>Aggravated felony</a:t>
            </a:r>
          </a:p>
        </p:txBody>
      </p:sp>
    </p:spTree>
    <p:extLst>
      <p:ext uri="{BB962C8B-B14F-4D97-AF65-F5344CB8AC3E}">
        <p14:creationId xmlns:p14="http://schemas.microsoft.com/office/powerpoint/2010/main" val="2305027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B605-7BF0-43B0-B123-045EF108B770}"/>
              </a:ext>
            </a:extLst>
          </p:cNvPr>
          <p:cNvSpPr>
            <a:spLocks noGrp="1"/>
          </p:cNvSpPr>
          <p:nvPr>
            <p:ph type="title"/>
          </p:nvPr>
        </p:nvSpPr>
        <p:spPr/>
        <p:txBody>
          <a:bodyPr/>
          <a:lstStyle/>
          <a:p>
            <a:r>
              <a:rPr lang="en-US" dirty="0"/>
              <a:t>CRIMINAL BARS FOR 209(c) WAIVERS</a:t>
            </a:r>
          </a:p>
        </p:txBody>
      </p:sp>
      <p:sp>
        <p:nvSpPr>
          <p:cNvPr id="3" name="Content Placeholder 2">
            <a:extLst>
              <a:ext uri="{FF2B5EF4-FFF2-40B4-BE49-F238E27FC236}">
                <a16:creationId xmlns:a16="http://schemas.microsoft.com/office/drawing/2014/main" id="{9AA6CB58-56FD-441E-9D07-32EF4F6D1112}"/>
              </a:ext>
            </a:extLst>
          </p:cNvPr>
          <p:cNvSpPr>
            <a:spLocks noGrp="1"/>
          </p:cNvSpPr>
          <p:nvPr>
            <p:ph idx="1"/>
          </p:nvPr>
        </p:nvSpPr>
        <p:spPr/>
        <p:txBody>
          <a:bodyPr/>
          <a:lstStyle/>
          <a:p>
            <a:r>
              <a:rPr lang="en-US" dirty="0"/>
              <a:t>REASON TO BELIEVE THAT THE PERSON IS A DRUG TRAFFICKER</a:t>
            </a:r>
          </a:p>
          <a:p>
            <a:r>
              <a:rPr lang="en-US" dirty="0"/>
              <a:t>VIOLENT OR DANGEROUS CRIME</a:t>
            </a:r>
          </a:p>
        </p:txBody>
      </p:sp>
    </p:spTree>
    <p:extLst>
      <p:ext uri="{BB962C8B-B14F-4D97-AF65-F5344CB8AC3E}">
        <p14:creationId xmlns:p14="http://schemas.microsoft.com/office/powerpoint/2010/main" val="1543571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0CBF-E2D0-48A5-B900-DC7AC780D59D}"/>
              </a:ext>
            </a:extLst>
          </p:cNvPr>
          <p:cNvSpPr>
            <a:spLocks noGrp="1"/>
          </p:cNvSpPr>
          <p:nvPr>
            <p:ph type="title"/>
          </p:nvPr>
        </p:nvSpPr>
        <p:spPr/>
        <p:txBody>
          <a:bodyPr/>
          <a:lstStyle/>
          <a:p>
            <a:r>
              <a:rPr lang="en-US" dirty="0"/>
              <a:t>CRIMINAL BARS FOR CITIZENSHIP </a:t>
            </a:r>
          </a:p>
        </p:txBody>
      </p:sp>
      <p:sp>
        <p:nvSpPr>
          <p:cNvPr id="3" name="Content Placeholder 2">
            <a:extLst>
              <a:ext uri="{FF2B5EF4-FFF2-40B4-BE49-F238E27FC236}">
                <a16:creationId xmlns:a16="http://schemas.microsoft.com/office/drawing/2014/main" id="{67AE34CD-C936-49E1-87B4-C5F2297A449B}"/>
              </a:ext>
            </a:extLst>
          </p:cNvPr>
          <p:cNvSpPr>
            <a:spLocks noGrp="1"/>
          </p:cNvSpPr>
          <p:nvPr>
            <p:ph idx="1"/>
          </p:nvPr>
        </p:nvSpPr>
        <p:spPr/>
        <p:txBody>
          <a:bodyPr>
            <a:normAutofit/>
          </a:bodyPr>
          <a:lstStyle/>
          <a:p>
            <a:r>
              <a:rPr lang="en-US" dirty="0"/>
              <a:t>These offenses are statutory bars for demonstrating good moral character during the requisite 3 or 5 years as a lawful permanent resident </a:t>
            </a:r>
          </a:p>
          <a:p>
            <a:pPr lvl="1"/>
            <a:r>
              <a:rPr lang="en-US" dirty="0"/>
              <a:t>Controlled substance offenses</a:t>
            </a:r>
          </a:p>
          <a:p>
            <a:pPr lvl="1"/>
            <a:r>
              <a:rPr lang="en-US" dirty="0"/>
              <a:t>CIMT</a:t>
            </a:r>
          </a:p>
          <a:p>
            <a:pPr lvl="1"/>
            <a:r>
              <a:rPr lang="en-US" dirty="0"/>
              <a:t>Two or more offenses of any type + aggregate prison sentence of 5 years</a:t>
            </a:r>
          </a:p>
          <a:p>
            <a:pPr lvl="1"/>
            <a:r>
              <a:rPr lang="en-US" dirty="0"/>
              <a:t>2 gambling offenses</a:t>
            </a:r>
          </a:p>
          <a:p>
            <a:pPr lvl="1"/>
            <a:r>
              <a:rPr lang="en-US" dirty="0"/>
              <a:t>Confinement to jail for an aggregate period of 180 days</a:t>
            </a:r>
          </a:p>
          <a:p>
            <a:pPr lvl="1"/>
            <a:r>
              <a:rPr lang="en-US" dirty="0"/>
              <a:t>Aggravated felony </a:t>
            </a:r>
          </a:p>
          <a:p>
            <a:pPr lvl="1"/>
            <a:r>
              <a:rPr lang="en-US" dirty="0"/>
              <a:t>However, any conviction or arrest during the 3 or 5 years period before applying for citizenship can and will be considered for citizenship </a:t>
            </a:r>
          </a:p>
        </p:txBody>
      </p:sp>
    </p:spTree>
    <p:extLst>
      <p:ext uri="{BB962C8B-B14F-4D97-AF65-F5344CB8AC3E}">
        <p14:creationId xmlns:p14="http://schemas.microsoft.com/office/powerpoint/2010/main" val="7652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0E6D-86E0-4259-90BB-76D60D170E2A}"/>
              </a:ext>
            </a:extLst>
          </p:cNvPr>
          <p:cNvSpPr>
            <a:spLocks noGrp="1"/>
          </p:cNvSpPr>
          <p:nvPr>
            <p:ph type="title"/>
          </p:nvPr>
        </p:nvSpPr>
        <p:spPr/>
        <p:txBody>
          <a:bodyPr/>
          <a:lstStyle/>
          <a:p>
            <a:r>
              <a:rPr lang="en-US" dirty="0"/>
              <a:t>REMOVAL PROCEEDINGS (DEPORTATION)	</a:t>
            </a:r>
          </a:p>
        </p:txBody>
      </p:sp>
      <p:sp>
        <p:nvSpPr>
          <p:cNvPr id="3" name="Content Placeholder 2">
            <a:extLst>
              <a:ext uri="{FF2B5EF4-FFF2-40B4-BE49-F238E27FC236}">
                <a16:creationId xmlns:a16="http://schemas.microsoft.com/office/drawing/2014/main" id="{9B794522-6DFC-4722-802B-408F361F5CD7}"/>
              </a:ext>
            </a:extLst>
          </p:cNvPr>
          <p:cNvSpPr>
            <a:spLocks noGrp="1"/>
          </p:cNvSpPr>
          <p:nvPr>
            <p:ph idx="1"/>
          </p:nvPr>
        </p:nvSpPr>
        <p:spPr/>
        <p:txBody>
          <a:bodyPr>
            <a:normAutofit fontScale="92500" lnSpcReduction="20000"/>
          </a:bodyPr>
          <a:lstStyle/>
          <a:p>
            <a:r>
              <a:rPr lang="en-US" dirty="0"/>
              <a:t>Removal proceedings are the main legal mechanism the Department of Homeland Security (DHS) uses to have immigrants deported.</a:t>
            </a:r>
          </a:p>
          <a:p>
            <a:r>
              <a:rPr lang="en-US" dirty="0"/>
              <a:t>Immigration hearings are civil in nature. </a:t>
            </a:r>
            <a:r>
              <a:rPr lang="en-US" dirty="0" err="1"/>
              <a:t>Harisiades</a:t>
            </a:r>
            <a:r>
              <a:rPr lang="en-US" dirty="0"/>
              <a:t> v. Shaughnessy, 342 U.S. 580, 594 (1952)</a:t>
            </a:r>
          </a:p>
          <a:p>
            <a:r>
              <a:rPr lang="en-US" dirty="0"/>
              <a:t>Although the consequences of deportation may be “drastic,” deportation is not punishment. Galvan v. Press, 347 U.S. 522, 530 (1954). (</a:t>
            </a:r>
            <a:r>
              <a:rPr lang="en-US" dirty="0" err="1"/>
              <a:t>Sidenote</a:t>
            </a:r>
            <a:r>
              <a:rPr lang="en-US" dirty="0"/>
              <a:t>: this is not a comfort to clients)</a:t>
            </a:r>
          </a:p>
          <a:p>
            <a:r>
              <a:rPr lang="en-US" dirty="0"/>
              <a:t>There is a statutory right to counsel, but because it is not grounded in the constitution</a:t>
            </a:r>
            <a:r>
              <a:rPr lang="en-US" b="1" dirty="0"/>
              <a:t> the government will not provide counsel for those who cannot afford it. </a:t>
            </a:r>
            <a:r>
              <a:rPr lang="en-US" dirty="0"/>
              <a:t>8 U.S.C. 1362, INA 292. </a:t>
            </a:r>
          </a:p>
          <a:p>
            <a:r>
              <a:rPr lang="en-US" dirty="0"/>
              <a:t>All immigration proceedings that began on or after April 1, 1997, are called removal proceedings (following the passage of IIRIRA in 1996).</a:t>
            </a:r>
          </a:p>
        </p:txBody>
      </p:sp>
    </p:spTree>
    <p:extLst>
      <p:ext uri="{BB962C8B-B14F-4D97-AF65-F5344CB8AC3E}">
        <p14:creationId xmlns:p14="http://schemas.microsoft.com/office/powerpoint/2010/main" val="260814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CCA8-374E-4B4C-B538-7360A84588FB}"/>
              </a:ext>
            </a:extLst>
          </p:cNvPr>
          <p:cNvSpPr>
            <a:spLocks noGrp="1"/>
          </p:cNvSpPr>
          <p:nvPr>
            <p:ph type="title"/>
          </p:nvPr>
        </p:nvSpPr>
        <p:spPr/>
        <p:txBody>
          <a:bodyPr/>
          <a:lstStyle/>
          <a:p>
            <a:r>
              <a:rPr lang="en-US" dirty="0"/>
              <a:t>TAKE AWAYS</a:t>
            </a:r>
          </a:p>
        </p:txBody>
      </p:sp>
      <p:sp>
        <p:nvSpPr>
          <p:cNvPr id="3" name="Content Placeholder 2">
            <a:extLst>
              <a:ext uri="{FF2B5EF4-FFF2-40B4-BE49-F238E27FC236}">
                <a16:creationId xmlns:a16="http://schemas.microsoft.com/office/drawing/2014/main" id="{EA6AD2D4-8378-4406-9ADE-E8EDEC813F17}"/>
              </a:ext>
            </a:extLst>
          </p:cNvPr>
          <p:cNvSpPr>
            <a:spLocks noGrp="1"/>
          </p:cNvSpPr>
          <p:nvPr>
            <p:ph idx="1"/>
          </p:nvPr>
        </p:nvSpPr>
        <p:spPr/>
        <p:txBody>
          <a:bodyPr>
            <a:normAutofit fontScale="85000" lnSpcReduction="20000"/>
          </a:bodyPr>
          <a:lstStyle/>
          <a:p>
            <a:r>
              <a:rPr lang="en-US" dirty="0"/>
              <a:t>Any criminal conviction will impact an immigration case. The question is to what extent. Will it be a statutory bar or make them automatically deportable or will simply be a negative discretionary factor. </a:t>
            </a:r>
          </a:p>
          <a:p>
            <a:r>
              <a:rPr lang="en-US" dirty="0"/>
              <a:t>Knowing where the client is at in the process or what is their status is crucial</a:t>
            </a:r>
          </a:p>
          <a:p>
            <a:r>
              <a:rPr lang="en-US" dirty="0"/>
              <a:t>Working with an experienced immigration attorney to help understand how to avoid statutory bars from relief, mandatory detention offenses is crucial</a:t>
            </a:r>
          </a:p>
          <a:p>
            <a:r>
              <a:rPr lang="en-US" dirty="0"/>
              <a:t>It’s also helpful to prepare the client for what the immigration case will entail. Some results in criminal cases are unavoidable and preparing clients for detention and working on their case in advance can make a big difference. </a:t>
            </a:r>
          </a:p>
          <a:p>
            <a:r>
              <a:rPr lang="en-US" dirty="0"/>
              <a:t>Protecting the record of conviction</a:t>
            </a:r>
          </a:p>
          <a:p>
            <a:r>
              <a:rPr lang="en-US" dirty="0"/>
              <a:t>Pleading to certain statutes or sections of the statute</a:t>
            </a:r>
          </a:p>
          <a:p>
            <a:r>
              <a:rPr lang="en-US" dirty="0"/>
              <a:t>Giving the client a fighting chance in immigration court </a:t>
            </a:r>
          </a:p>
        </p:txBody>
      </p:sp>
    </p:spTree>
    <p:extLst>
      <p:ext uri="{BB962C8B-B14F-4D97-AF65-F5344CB8AC3E}">
        <p14:creationId xmlns:p14="http://schemas.microsoft.com/office/powerpoint/2010/main" val="156955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9932B-9448-4745-B488-DC663FD0EC3A}"/>
              </a:ext>
            </a:extLst>
          </p:cNvPr>
          <p:cNvSpPr>
            <a:spLocks noGrp="1"/>
          </p:cNvSpPr>
          <p:nvPr>
            <p:ph type="title"/>
          </p:nvPr>
        </p:nvSpPr>
        <p:spPr/>
        <p:txBody>
          <a:bodyPr/>
          <a:lstStyle/>
          <a:p>
            <a:r>
              <a:rPr lang="en-US" dirty="0"/>
              <a:t>REMOVAL PROCEEDINGS CONTINUED</a:t>
            </a:r>
          </a:p>
        </p:txBody>
      </p:sp>
      <p:sp>
        <p:nvSpPr>
          <p:cNvPr id="3" name="Content Placeholder 2">
            <a:extLst>
              <a:ext uri="{FF2B5EF4-FFF2-40B4-BE49-F238E27FC236}">
                <a16:creationId xmlns:a16="http://schemas.microsoft.com/office/drawing/2014/main" id="{034F6930-B5C6-4718-89A5-2CB96A4A7AE7}"/>
              </a:ext>
            </a:extLst>
          </p:cNvPr>
          <p:cNvSpPr>
            <a:spLocks noGrp="1"/>
          </p:cNvSpPr>
          <p:nvPr>
            <p:ph idx="1"/>
          </p:nvPr>
        </p:nvSpPr>
        <p:spPr/>
        <p:txBody>
          <a:bodyPr>
            <a:normAutofit lnSpcReduction="10000"/>
          </a:bodyPr>
          <a:lstStyle/>
          <a:p>
            <a:r>
              <a:rPr lang="en-US" dirty="0"/>
              <a:t>In removal proceedings, an immigration judge decides whether a noncitizen is inadmissible to or deportable from the United States. INA 240</a:t>
            </a:r>
          </a:p>
          <a:p>
            <a:r>
              <a:rPr lang="en-US" dirty="0"/>
              <a:t>The grounds of inadmissibility apply if a person is seeking admission to the United States. Grounds of inadmissibility are found at INA 212. For example, someone who is undocumented is considered to be seeking admission and grounds of inadmissibility apply.</a:t>
            </a:r>
          </a:p>
          <a:p>
            <a:r>
              <a:rPr lang="en-US" dirty="0"/>
              <a:t>Grounds of deportability apply to a person whom the United States admitted as either an immigrant or non immigration. Deportability is governed by INA 237. This would be a lawful permanent resident or someone admitted on tourist visa or employment based visa. </a:t>
            </a:r>
          </a:p>
        </p:txBody>
      </p:sp>
    </p:spTree>
    <p:extLst>
      <p:ext uri="{BB962C8B-B14F-4D97-AF65-F5344CB8AC3E}">
        <p14:creationId xmlns:p14="http://schemas.microsoft.com/office/powerpoint/2010/main" val="283125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413D-4304-4E07-9742-9171A2C8939A}"/>
              </a:ext>
            </a:extLst>
          </p:cNvPr>
          <p:cNvSpPr>
            <a:spLocks noGrp="1"/>
          </p:cNvSpPr>
          <p:nvPr>
            <p:ph type="title"/>
          </p:nvPr>
        </p:nvSpPr>
        <p:spPr/>
        <p:txBody>
          <a:bodyPr/>
          <a:lstStyle/>
          <a:p>
            <a:r>
              <a:rPr lang="en-US" dirty="0"/>
              <a:t>REMOVAL PROCEEDINGS CONTINUED</a:t>
            </a:r>
          </a:p>
        </p:txBody>
      </p:sp>
      <p:sp>
        <p:nvSpPr>
          <p:cNvPr id="3" name="Content Placeholder 2">
            <a:extLst>
              <a:ext uri="{FF2B5EF4-FFF2-40B4-BE49-F238E27FC236}">
                <a16:creationId xmlns:a16="http://schemas.microsoft.com/office/drawing/2014/main" id="{8EB24539-B907-4590-A64A-64EAE5E87795}"/>
              </a:ext>
            </a:extLst>
          </p:cNvPr>
          <p:cNvSpPr>
            <a:spLocks noGrp="1"/>
          </p:cNvSpPr>
          <p:nvPr>
            <p:ph idx="1"/>
          </p:nvPr>
        </p:nvSpPr>
        <p:spPr/>
        <p:txBody>
          <a:bodyPr>
            <a:normAutofit fontScale="92500" lnSpcReduction="20000"/>
          </a:bodyPr>
          <a:lstStyle/>
          <a:p>
            <a:r>
              <a:rPr lang="en-US" dirty="0"/>
              <a:t>This process is initiated by the issuance of a document called a Notice to Appear (NTA) that states the charges. </a:t>
            </a:r>
          </a:p>
          <a:p>
            <a:r>
              <a:rPr lang="en-US" dirty="0"/>
              <a:t>The NTA will typically charge an immigrant with having entered without permission and possessing no valid visa, having overstayed a visa or committed a crime which makes them deportable. At times it is a combination of these charges. </a:t>
            </a:r>
          </a:p>
          <a:p>
            <a:r>
              <a:rPr lang="en-US" dirty="0"/>
              <a:t>Applicants for admission must establish they are “clearly and beyond doubt entitled to be admitted.” INA 240(c)(2)(A). Read: immigrants have the burden of proof. </a:t>
            </a:r>
          </a:p>
          <a:p>
            <a:r>
              <a:rPr lang="en-US" dirty="0"/>
              <a:t>The burden of proof is on the DHS to establish a ground of deportability by “clear and convincing evidence.” INA 240(c)(3)(A). Hint, this is easily done by submitting court records after which time the burden shifts back to the immigrant to present a defense. </a:t>
            </a:r>
          </a:p>
        </p:txBody>
      </p:sp>
    </p:spTree>
    <p:extLst>
      <p:ext uri="{BB962C8B-B14F-4D97-AF65-F5344CB8AC3E}">
        <p14:creationId xmlns:p14="http://schemas.microsoft.com/office/powerpoint/2010/main" val="422812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0568-5D83-4EBA-A27B-7A3A10F4DDEC}"/>
              </a:ext>
            </a:extLst>
          </p:cNvPr>
          <p:cNvSpPr>
            <a:spLocks noGrp="1"/>
          </p:cNvSpPr>
          <p:nvPr>
            <p:ph type="title"/>
          </p:nvPr>
        </p:nvSpPr>
        <p:spPr/>
        <p:txBody>
          <a:bodyPr/>
          <a:lstStyle/>
          <a:p>
            <a:r>
              <a:rPr lang="en-US" dirty="0"/>
              <a:t>BOND PROCEEDINGS/CUSTODY DETERMINATIONS	</a:t>
            </a:r>
          </a:p>
        </p:txBody>
      </p:sp>
      <p:sp>
        <p:nvSpPr>
          <p:cNvPr id="3" name="Content Placeholder 2">
            <a:extLst>
              <a:ext uri="{FF2B5EF4-FFF2-40B4-BE49-F238E27FC236}">
                <a16:creationId xmlns:a16="http://schemas.microsoft.com/office/drawing/2014/main" id="{9F9B0949-A2BC-41DB-A1FE-E6158EC1D2A0}"/>
              </a:ext>
            </a:extLst>
          </p:cNvPr>
          <p:cNvSpPr>
            <a:spLocks noGrp="1"/>
          </p:cNvSpPr>
          <p:nvPr>
            <p:ph idx="1"/>
          </p:nvPr>
        </p:nvSpPr>
        <p:spPr/>
        <p:txBody>
          <a:bodyPr/>
          <a:lstStyle/>
          <a:p>
            <a:r>
              <a:rPr lang="en-US" dirty="0"/>
              <a:t>When an immigrant is detained by ICE, the initial custody determination is first made by DHS/ICE</a:t>
            </a:r>
          </a:p>
          <a:p>
            <a:r>
              <a:rPr lang="en-US" dirty="0"/>
              <a:t>ICE may set a bond or terms for release or they may deny bond/release in their discretion or because they believe the immigrant is subject to mandatory detention under INA 236(c).</a:t>
            </a:r>
          </a:p>
          <a:p>
            <a:r>
              <a:rPr lang="en-US" dirty="0"/>
              <a:t>Once ICE has made a custody determination, the immigrant may file a motion for a “bond hearing” or to “re-determine custody” with the immigration judge. At the hearing the immigrant must present a case for why they should be released or why their bond should be lowered. </a:t>
            </a:r>
          </a:p>
          <a:p>
            <a:pPr marL="0" indent="0">
              <a:buNone/>
            </a:pPr>
            <a:endParaRPr lang="en-US" dirty="0"/>
          </a:p>
        </p:txBody>
      </p:sp>
    </p:spTree>
    <p:extLst>
      <p:ext uri="{BB962C8B-B14F-4D97-AF65-F5344CB8AC3E}">
        <p14:creationId xmlns:p14="http://schemas.microsoft.com/office/powerpoint/2010/main" val="71302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CBAB8-B9D8-4065-8ACA-74CECE9F1FF1}"/>
              </a:ext>
            </a:extLst>
          </p:cNvPr>
          <p:cNvSpPr>
            <a:spLocks noGrp="1"/>
          </p:cNvSpPr>
          <p:nvPr>
            <p:ph type="title"/>
          </p:nvPr>
        </p:nvSpPr>
        <p:spPr/>
        <p:txBody>
          <a:bodyPr/>
          <a:lstStyle/>
          <a:p>
            <a:r>
              <a:rPr lang="en-US" dirty="0"/>
              <a:t>BOND HEARINGS/CUSTODY DETERMINATIONS</a:t>
            </a:r>
          </a:p>
        </p:txBody>
      </p:sp>
      <p:sp>
        <p:nvSpPr>
          <p:cNvPr id="3" name="Content Placeholder 2">
            <a:extLst>
              <a:ext uri="{FF2B5EF4-FFF2-40B4-BE49-F238E27FC236}">
                <a16:creationId xmlns:a16="http://schemas.microsoft.com/office/drawing/2014/main" id="{FB082DF1-EB90-4E3C-856F-6A77F7AEC52A}"/>
              </a:ext>
            </a:extLst>
          </p:cNvPr>
          <p:cNvSpPr>
            <a:spLocks noGrp="1"/>
          </p:cNvSpPr>
          <p:nvPr>
            <p:ph idx="1"/>
          </p:nvPr>
        </p:nvSpPr>
        <p:spPr/>
        <p:txBody>
          <a:bodyPr>
            <a:normAutofit fontScale="92500" lnSpcReduction="20000"/>
          </a:bodyPr>
          <a:lstStyle/>
          <a:p>
            <a:r>
              <a:rPr lang="en-US" dirty="0"/>
              <a:t>An allegation of mandatory detention under INA 236(c) will require legal analysis of the conviction </a:t>
            </a:r>
          </a:p>
          <a:p>
            <a:r>
              <a:rPr lang="en-US" dirty="0"/>
              <a:t>If the immigrant is not subject to mandatory detention, the immigration judge will consider whether the immigrant is a flight risk or danger to the community in setting a bond</a:t>
            </a:r>
          </a:p>
          <a:p>
            <a:r>
              <a:rPr lang="en-US" dirty="0"/>
              <a:t>Recently, in Matter of </a:t>
            </a:r>
            <a:r>
              <a:rPr lang="en-US" dirty="0" err="1"/>
              <a:t>Siniauskas</a:t>
            </a:r>
            <a:r>
              <a:rPr lang="en-US" dirty="0"/>
              <a:t>, 27 I&amp;N Dec. 207 (BIA 2018), the BIA held that “driving under the influence is a significant adverse consideration in determining whether an alien is a danger to the community in bond proceedings.” </a:t>
            </a:r>
          </a:p>
          <a:p>
            <a:r>
              <a:rPr lang="en-US" dirty="0"/>
              <a:t>Practically, ICE now no bonds anyone with DUI convictions and getting bond for those with DUI convictions, particularly recent or multiple convictions is very difficult. ICE will now re-detain someone who gets convicted of DUI.</a:t>
            </a:r>
          </a:p>
        </p:txBody>
      </p:sp>
    </p:spTree>
    <p:extLst>
      <p:ext uri="{BB962C8B-B14F-4D97-AF65-F5344CB8AC3E}">
        <p14:creationId xmlns:p14="http://schemas.microsoft.com/office/powerpoint/2010/main" val="270202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4F68-C281-461D-977B-FD5CD432D63F}"/>
              </a:ext>
            </a:extLst>
          </p:cNvPr>
          <p:cNvSpPr>
            <a:spLocks noGrp="1"/>
          </p:cNvSpPr>
          <p:nvPr>
            <p:ph type="title"/>
          </p:nvPr>
        </p:nvSpPr>
        <p:spPr/>
        <p:txBody>
          <a:bodyPr/>
          <a:lstStyle/>
          <a:p>
            <a:r>
              <a:rPr lang="en-US" dirty="0"/>
              <a:t>DETENTION: WHY DOES IT MATTER</a:t>
            </a:r>
          </a:p>
        </p:txBody>
      </p:sp>
      <p:sp>
        <p:nvSpPr>
          <p:cNvPr id="3" name="Content Placeholder 2">
            <a:extLst>
              <a:ext uri="{FF2B5EF4-FFF2-40B4-BE49-F238E27FC236}">
                <a16:creationId xmlns:a16="http://schemas.microsoft.com/office/drawing/2014/main" id="{A8D82281-F005-494F-B7DD-08977F8D88D5}"/>
              </a:ext>
            </a:extLst>
          </p:cNvPr>
          <p:cNvSpPr>
            <a:spLocks noGrp="1"/>
          </p:cNvSpPr>
          <p:nvPr>
            <p:ph idx="1"/>
          </p:nvPr>
        </p:nvSpPr>
        <p:spPr/>
        <p:txBody>
          <a:bodyPr/>
          <a:lstStyle/>
          <a:p>
            <a:r>
              <a:rPr lang="en-US" dirty="0"/>
              <a:t>DHS/ICE uses detention as a litigation strategy</a:t>
            </a:r>
          </a:p>
          <a:p>
            <a:r>
              <a:rPr lang="en-US" dirty="0"/>
              <a:t>When a client is detained, their access to counsel is limited</a:t>
            </a:r>
          </a:p>
          <a:p>
            <a:r>
              <a:rPr lang="en-US" dirty="0"/>
              <a:t>Their access to documents needed to support their case is limited</a:t>
            </a:r>
          </a:p>
          <a:p>
            <a:r>
              <a:rPr lang="en-US" dirty="0"/>
              <a:t>Their access to other services (medical or mental health evaluations) needed to support their case is limited </a:t>
            </a:r>
          </a:p>
          <a:p>
            <a:r>
              <a:rPr lang="en-US" dirty="0"/>
              <a:t>The detained docket moves very fast, inhibiting the immigrants ability to fully develop their case</a:t>
            </a:r>
          </a:p>
          <a:p>
            <a:r>
              <a:rPr lang="en-US" dirty="0"/>
              <a:t>Many immigrants will give up just to get out rather than fight out their case</a:t>
            </a:r>
          </a:p>
        </p:txBody>
      </p:sp>
    </p:spTree>
    <p:extLst>
      <p:ext uri="{BB962C8B-B14F-4D97-AF65-F5344CB8AC3E}">
        <p14:creationId xmlns:p14="http://schemas.microsoft.com/office/powerpoint/2010/main" val="701376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1630-8C23-46C2-AFEA-ECD72647006A}"/>
              </a:ext>
            </a:extLst>
          </p:cNvPr>
          <p:cNvSpPr>
            <a:spLocks noGrp="1"/>
          </p:cNvSpPr>
          <p:nvPr>
            <p:ph type="title"/>
          </p:nvPr>
        </p:nvSpPr>
        <p:spPr/>
        <p:txBody>
          <a:bodyPr/>
          <a:lstStyle/>
          <a:p>
            <a:r>
              <a:rPr lang="en-US" dirty="0"/>
              <a:t>MANDATORY DETENTION INA 236(C)</a:t>
            </a:r>
          </a:p>
        </p:txBody>
      </p:sp>
      <p:sp>
        <p:nvSpPr>
          <p:cNvPr id="3" name="Content Placeholder 2">
            <a:extLst>
              <a:ext uri="{FF2B5EF4-FFF2-40B4-BE49-F238E27FC236}">
                <a16:creationId xmlns:a16="http://schemas.microsoft.com/office/drawing/2014/main" id="{8C2BD2BF-0BB4-4202-9AEA-9F10A202496F}"/>
              </a:ext>
            </a:extLst>
          </p:cNvPr>
          <p:cNvSpPr>
            <a:spLocks noGrp="1"/>
          </p:cNvSpPr>
          <p:nvPr>
            <p:ph idx="1"/>
          </p:nvPr>
        </p:nvSpPr>
        <p:spPr/>
        <p:txBody>
          <a:bodyPr>
            <a:normAutofit fontScale="92500" lnSpcReduction="10000"/>
          </a:bodyPr>
          <a:lstStyle/>
          <a:p>
            <a:r>
              <a:rPr lang="en-US" dirty="0"/>
              <a:t>Persons who are inadmissible  for having committed an offense described in INA 212(a)(2) (e.g. crimes of moral turpitude (CIMT) or drug offenses)</a:t>
            </a:r>
          </a:p>
          <a:p>
            <a:r>
              <a:rPr lang="en-US" dirty="0"/>
              <a:t>Persons who are deportable for having committed any offense in INA 237(a)(2)(A)(ii) (multiple CIMTs), 237(a)(2)(A)(iii) (aggravated felony), 237(a)(2)(B) (drug offenses), 237(a)(2)(C) (firearms offenses), or 237(a)(2)(D)(crimes related to espionage)</a:t>
            </a:r>
          </a:p>
          <a:p>
            <a:r>
              <a:rPr lang="en-US" dirty="0"/>
              <a:t>Persons who are deportable under INA(a)(2)(A)(i) (has been convicted of a crime of moral turpitude that was committed within five years of admission and has been sentenced to a term of imprisonment of at least one year</a:t>
            </a:r>
          </a:p>
          <a:p>
            <a:r>
              <a:rPr lang="en-US" dirty="0"/>
              <a:t>Persons who are inadmissible under INA 212(a)(3)(B) or deportable under INA 237(a)(4)(B) (involved in terrorist activity) </a:t>
            </a:r>
          </a:p>
        </p:txBody>
      </p:sp>
    </p:spTree>
    <p:extLst>
      <p:ext uri="{BB962C8B-B14F-4D97-AF65-F5344CB8AC3E}">
        <p14:creationId xmlns:p14="http://schemas.microsoft.com/office/powerpoint/2010/main" val="199519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2844</Words>
  <Application>Microsoft Office PowerPoint</Application>
  <PresentationFormat>Widescreen</PresentationFormat>
  <Paragraphs>163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INTRODUCTION TO IMMIGRATION LAW FOR CRIMINAL DEFENSE ATTORNEYS </vt:lpstr>
      <vt:lpstr>WHAT IS THE LAW </vt:lpstr>
      <vt:lpstr>REMOVAL PROCEEDINGS (DEPORTATION) </vt:lpstr>
      <vt:lpstr>REMOVAL PROCEEDINGS CONTINUED</vt:lpstr>
      <vt:lpstr>REMOVAL PROCEEDINGS CONTINUED</vt:lpstr>
      <vt:lpstr>BOND PROCEEDINGS/CUSTODY DETERMINATIONS </vt:lpstr>
      <vt:lpstr>BOND HEARINGS/CUSTODY DETERMINATIONS</vt:lpstr>
      <vt:lpstr>DETENTION: WHY DOES IT MATTER</vt:lpstr>
      <vt:lpstr>MANDATORY DETENTION INA 236(C)</vt:lpstr>
      <vt:lpstr>WHAT IS A CONVICTION UNDER THE INA</vt:lpstr>
      <vt:lpstr>CONVICTIONS CONTINUED</vt:lpstr>
      <vt:lpstr>WHAT YOU CARE ABOUT: IMMIGRATION CONSEQUENCES OF CRIMINAL CONVICTIONS</vt:lpstr>
      <vt:lpstr>ISSUE SPOTING  </vt:lpstr>
      <vt:lpstr>CRIMINAL INADMISSIBILITY GROUNDS (WILL OR MAY PREVENT A NON CITIZEN FROM BEING ABLE TO OBTAIN LEGAL STATUS OR MAY PREVENT A NON CITIZEN WHO HAS LEGAL STATUS FROM BEING ABLE TO RETURN TO THE US FROM A FUTURE TRIP ABROAD)</vt:lpstr>
      <vt:lpstr>CRIMINAL DEPORTABABILTY GROUNDS (WILL OR MAY RESULT IN DEPORTATION OF A NON CITIZEN WHO ALREADY HAS LEGAL STATUS)</vt:lpstr>
      <vt:lpstr>WHAT IS AN AGGRAVATED FELONY (Hint: It doesn’t have to be a felony)</vt:lpstr>
      <vt:lpstr>AGGRAVATED FELONY CONTINUED</vt:lpstr>
      <vt:lpstr>WHAT IS A CRIME INVOVLING MORAL TURPITUDE? </vt:lpstr>
      <vt:lpstr>CIMT CONTINUED; OFFENSES GENERALL CONSIDERED CIMTS</vt:lpstr>
      <vt:lpstr>CATEGORICAL AND MODIFIED CATEGORICAL APPROACH</vt:lpstr>
      <vt:lpstr>CATEGORICAL AND MODIFIED CATEGORICAL APPROACH </vt:lpstr>
      <vt:lpstr>CATEGORICAL AND MODIFIED CATEGORICAL APPROACH  </vt:lpstr>
      <vt:lpstr>DIVISIBILITY </vt:lpstr>
      <vt:lpstr>CRIMINAL BARS ON NON LPR CANCELLATION OF REMOVAL</vt:lpstr>
      <vt:lpstr>CRIMINAL BARS ON LPR CANCELLTION OF REMOVAL</vt:lpstr>
      <vt:lpstr>CRIMINAL BARS ON ASYLUM</vt:lpstr>
      <vt:lpstr>CRIMINAL BARS FOR 212(h) WAIVERS</vt:lpstr>
      <vt:lpstr>CRIMINAL BARS FOR 209(c) WAIVERS</vt:lpstr>
      <vt:lpstr>CRIMINAL BARS FOR CITIZENSHIP </vt:lpstr>
      <vt:lpstr>TAKE 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IMMIGRATION FOR CRIMINAL DEFENSE ATTORNEYS</dc:title>
  <dc:creator>Kristin Fearnow</dc:creator>
  <cp:lastModifiedBy>Nancy Sweeney</cp:lastModifiedBy>
  <cp:revision>30</cp:revision>
  <cp:lastPrinted>2020-10-07T16:56:50Z</cp:lastPrinted>
  <dcterms:created xsi:type="dcterms:W3CDTF">2020-08-24T14:52:13Z</dcterms:created>
  <dcterms:modified xsi:type="dcterms:W3CDTF">2022-02-22T17:51:31Z</dcterms:modified>
</cp:coreProperties>
</file>